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9" r:id="rId1"/>
  </p:sldMasterIdLst>
  <p:notesMasterIdLst>
    <p:notesMasterId r:id="rId17"/>
  </p:notesMasterIdLst>
  <p:sldIdLst>
    <p:sldId id="289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</p:sldIdLst>
  <p:sldSz cx="6858000" cy="9906000" type="A4"/>
  <p:notesSz cx="6797675" cy="9926638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6" autoAdjust="0"/>
    <p:restoredTop sz="94660"/>
  </p:normalViewPr>
  <p:slideViewPr>
    <p:cSldViewPr snapToGrid="0">
      <p:cViewPr varScale="1">
        <p:scale>
          <a:sx n="68" d="100"/>
          <a:sy n="68" d="100"/>
        </p:scale>
        <p:origin x="2094" y="8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27781E-9173-40B1-8241-F9B9A3CCA9C2}" type="datetimeFigureOut">
              <a:rPr lang="fr-FR" smtClean="0"/>
              <a:t>07/02/2022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848CC-867F-4B07-82B5-695A3306BE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338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r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xmlns="" id="{FE5CEFC4-692C-4CB8-834F-44AC16EB0201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xmlns="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xmlns="" val="948545554"/>
                  </a:ext>
                </a:extLst>
              </a:tr>
            </a:tbl>
          </a:graphicData>
        </a:graphic>
      </p:graphicFrame>
      <p:grpSp>
        <p:nvGrpSpPr>
          <p:cNvPr id="46" name="Groupe 45">
            <a:extLst>
              <a:ext uri="{FF2B5EF4-FFF2-40B4-BE49-F238E27FC236}">
                <a16:creationId xmlns:a16="http://schemas.microsoft.com/office/drawing/2014/main" xmlns="" id="{60749360-DFA5-4CF8-B351-BE08331B6444}"/>
              </a:ext>
            </a:extLst>
          </p:cNvPr>
          <p:cNvGrpSpPr/>
          <p:nvPr userDrawn="1"/>
        </p:nvGrpSpPr>
        <p:grpSpPr>
          <a:xfrm>
            <a:off x="455852" y="362999"/>
            <a:ext cx="1983145" cy="3059999"/>
            <a:chOff x="455852" y="362999"/>
            <a:chExt cx="1983145" cy="3059999"/>
          </a:xfrm>
        </p:grpSpPr>
        <p:sp>
          <p:nvSpPr>
            <p:cNvPr id="7" name="Rectangle : coins arrondis 6">
              <a:extLst>
                <a:ext uri="{FF2B5EF4-FFF2-40B4-BE49-F238E27FC236}">
                  <a16:creationId xmlns:a16="http://schemas.microsoft.com/office/drawing/2014/main" xmlns="" id="{ECA8CBC4-BE1C-418F-8991-0056AFD66FB1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xmlns="" id="{F57A4A45-39BB-4360-BD7F-EA39909CC16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xmlns="" id="{5C85C686-691D-4513-9F7C-6441B41B9EFC}"/>
                </a:ext>
              </a:extLst>
            </p:cNvPr>
            <p:cNvCxnSpPr>
              <a:cxnSpLocks/>
              <a:endCxn id="29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xmlns="" id="{045083CF-9E22-4F3A-92B0-C5BC8CDD04B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xmlns="" id="{17B153B4-A6B6-4D0D-9AED-CA6B19B16A3C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C90E7118-D551-43D1-A826-8295F925AB59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xmlns="" id="{C02E69B7-43A5-449C-BF8F-2BA73FA1523E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xmlns="" id="{F700C46D-663B-493A-B573-FE25681DE39D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xmlns="" id="{00325172-EC4A-4EC6-9803-8D8FD9ABC9B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xmlns="" id="{11F7A272-7621-44EF-BF6D-211D4E870972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37" name="Croix 36">
              <a:extLst>
                <a:ext uri="{FF2B5EF4-FFF2-40B4-BE49-F238E27FC236}">
                  <a16:creationId xmlns:a16="http://schemas.microsoft.com/office/drawing/2014/main" xmlns="" id="{1777B228-5CC6-4332-BBC7-89C0726E0DE0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Croix 37">
              <a:extLst>
                <a:ext uri="{FF2B5EF4-FFF2-40B4-BE49-F238E27FC236}">
                  <a16:creationId xmlns:a16="http://schemas.microsoft.com/office/drawing/2014/main" xmlns="" id="{7530B97D-8980-462B-A902-496728775767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Croix 38">
              <a:extLst>
                <a:ext uri="{FF2B5EF4-FFF2-40B4-BE49-F238E27FC236}">
                  <a16:creationId xmlns:a16="http://schemas.microsoft.com/office/drawing/2014/main" xmlns="" id="{2F305EB8-2682-489E-A5C6-E175BD0669A5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xmlns="" id="{FFC57CD0-BD03-4DA9-9047-F9A3F35798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xmlns="" id="{57E585EB-3791-4A41-A3BA-951D94FF8D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xmlns="" id="{2A9C6D94-7E3A-4243-883F-0721207C09D2}"/>
              </a:ext>
            </a:extLst>
          </p:cNvPr>
          <p:cNvGrpSpPr/>
          <p:nvPr userDrawn="1"/>
        </p:nvGrpSpPr>
        <p:grpSpPr>
          <a:xfrm>
            <a:off x="2437427" y="362999"/>
            <a:ext cx="1983145" cy="3059999"/>
            <a:chOff x="455852" y="362999"/>
            <a:chExt cx="1983145" cy="3059999"/>
          </a:xfrm>
        </p:grpSpPr>
        <p:sp>
          <p:nvSpPr>
            <p:cNvPr id="48" name="Rectangle : coins arrondis 47">
              <a:extLst>
                <a:ext uri="{FF2B5EF4-FFF2-40B4-BE49-F238E27FC236}">
                  <a16:creationId xmlns:a16="http://schemas.microsoft.com/office/drawing/2014/main" xmlns="" id="{EAC28025-7996-4889-8BBA-8BB14F69B9A5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49" name="Image 48">
              <a:extLst>
                <a:ext uri="{FF2B5EF4-FFF2-40B4-BE49-F238E27FC236}">
                  <a16:creationId xmlns:a16="http://schemas.microsoft.com/office/drawing/2014/main" xmlns="" id="{FE69221A-9DE9-4370-B9B7-6F737504C37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xmlns="" id="{F57109AB-6745-4254-A6EF-F0E6352100EB}"/>
                </a:ext>
              </a:extLst>
            </p:cNvPr>
            <p:cNvCxnSpPr>
              <a:cxnSpLocks/>
              <a:endCxn id="52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xmlns="" id="{2B25C714-24D0-412D-B2D0-4A693DBFBC2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Ellipse 28">
              <a:extLst>
                <a:ext uri="{FF2B5EF4-FFF2-40B4-BE49-F238E27FC236}">
                  <a16:creationId xmlns:a16="http://schemas.microsoft.com/office/drawing/2014/main" xmlns="" id="{DE606242-471E-419A-B3E8-664087905B60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xmlns="" id="{60E26CB3-0318-46CF-8919-E673EF00BB73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4" name="Rectangle : coins arrondis 53">
              <a:extLst>
                <a:ext uri="{FF2B5EF4-FFF2-40B4-BE49-F238E27FC236}">
                  <a16:creationId xmlns:a16="http://schemas.microsoft.com/office/drawing/2014/main" xmlns="" id="{E2EFBD94-7709-45E2-A156-040AEA35261B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xmlns="" id="{E770B8D4-3A19-46C5-8904-5F126582DDED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xmlns="" id="{86EFDFF4-44A6-44E6-B9D6-B174B68D51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xmlns="" id="{CB7003F1-B0EA-4623-948D-2C57923519C3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58" name="Croix 57">
              <a:extLst>
                <a:ext uri="{FF2B5EF4-FFF2-40B4-BE49-F238E27FC236}">
                  <a16:creationId xmlns:a16="http://schemas.microsoft.com/office/drawing/2014/main" xmlns="" id="{ABC2CC10-8A02-4CB9-AAEC-56898323115F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Croix 58">
              <a:extLst>
                <a:ext uri="{FF2B5EF4-FFF2-40B4-BE49-F238E27FC236}">
                  <a16:creationId xmlns:a16="http://schemas.microsoft.com/office/drawing/2014/main" xmlns="" id="{CC4AEAE6-69E4-44C4-B536-F68BEC12CA4A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Croix 59">
              <a:extLst>
                <a:ext uri="{FF2B5EF4-FFF2-40B4-BE49-F238E27FC236}">
                  <a16:creationId xmlns:a16="http://schemas.microsoft.com/office/drawing/2014/main" xmlns="" id="{73459C97-115B-43FE-A615-021A2276B0EF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xmlns="" id="{88BFFA8B-5F99-48E0-9B65-13553A77BE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xmlns="" id="{4369DE52-41B9-4015-BAE0-27D1E7FBEA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63" name="Groupe 62">
            <a:extLst>
              <a:ext uri="{FF2B5EF4-FFF2-40B4-BE49-F238E27FC236}">
                <a16:creationId xmlns:a16="http://schemas.microsoft.com/office/drawing/2014/main" xmlns="" id="{CB7DE479-F21C-440F-9684-26BCBABC340C}"/>
              </a:ext>
            </a:extLst>
          </p:cNvPr>
          <p:cNvGrpSpPr/>
          <p:nvPr userDrawn="1"/>
        </p:nvGrpSpPr>
        <p:grpSpPr>
          <a:xfrm>
            <a:off x="4412257" y="362999"/>
            <a:ext cx="1983145" cy="3059999"/>
            <a:chOff x="455852" y="362999"/>
            <a:chExt cx="1983145" cy="3059999"/>
          </a:xfrm>
        </p:grpSpPr>
        <p:sp>
          <p:nvSpPr>
            <p:cNvPr id="64" name="Rectangle : coins arrondis 63">
              <a:extLst>
                <a:ext uri="{FF2B5EF4-FFF2-40B4-BE49-F238E27FC236}">
                  <a16:creationId xmlns:a16="http://schemas.microsoft.com/office/drawing/2014/main" xmlns="" id="{060A915B-7A03-49C0-BFB1-5E926FAFA52E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xmlns="" id="{B9958E06-044B-41F0-81ED-D4F20EC074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xmlns="" id="{45170F77-BEBF-4930-BFFF-5246A41CDE22}"/>
                </a:ext>
              </a:extLst>
            </p:cNvPr>
            <p:cNvCxnSpPr>
              <a:cxnSpLocks/>
              <a:endCxn id="68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xmlns="" id="{D7DF8FFD-E2F5-4B02-9F80-074EB2D49E2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Ellipse 28">
              <a:extLst>
                <a:ext uri="{FF2B5EF4-FFF2-40B4-BE49-F238E27FC236}">
                  <a16:creationId xmlns:a16="http://schemas.microsoft.com/office/drawing/2014/main" xmlns="" id="{3534E7BD-62DB-45D0-9D07-F8E0D428DD06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xmlns="" id="{41CBECA2-61CB-4D43-BBA0-A613A966C514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0" name="Rectangle : coins arrondis 69">
              <a:extLst>
                <a:ext uri="{FF2B5EF4-FFF2-40B4-BE49-F238E27FC236}">
                  <a16:creationId xmlns:a16="http://schemas.microsoft.com/office/drawing/2014/main" xmlns="" id="{9B2B1820-205E-4B3E-81FA-DBF48CF33649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xmlns="" id="{01B7EB4E-7B37-4734-9ACA-69B48237D724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xmlns="" id="{293FE256-49D7-4032-BF25-AFF6AD9BD2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xmlns="" id="{029D6BED-7A66-4DA6-B5C5-EE8F8DF42052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74" name="Croix 73">
              <a:extLst>
                <a:ext uri="{FF2B5EF4-FFF2-40B4-BE49-F238E27FC236}">
                  <a16:creationId xmlns:a16="http://schemas.microsoft.com/office/drawing/2014/main" xmlns="" id="{8ECC3F7C-6B83-447A-86C4-F70F73E7BB55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Croix 74">
              <a:extLst>
                <a:ext uri="{FF2B5EF4-FFF2-40B4-BE49-F238E27FC236}">
                  <a16:creationId xmlns:a16="http://schemas.microsoft.com/office/drawing/2014/main" xmlns="" id="{9D6CA4BA-2F23-466B-ACF0-ACE636541E61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Croix 75">
              <a:extLst>
                <a:ext uri="{FF2B5EF4-FFF2-40B4-BE49-F238E27FC236}">
                  <a16:creationId xmlns:a16="http://schemas.microsoft.com/office/drawing/2014/main" xmlns="" id="{7FC73C7D-B6E0-41CC-B4A9-396DE90C217F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xmlns="" id="{EA8C14DB-3FB2-4C08-900D-F2230B23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xmlns="" id="{A9E36FE8-0383-42F3-8C2D-EC27ADFCF2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79" name="Groupe 78">
            <a:extLst>
              <a:ext uri="{FF2B5EF4-FFF2-40B4-BE49-F238E27FC236}">
                <a16:creationId xmlns:a16="http://schemas.microsoft.com/office/drawing/2014/main" xmlns="" id="{31EC725E-3E13-43D1-B0EC-21F053C7E578}"/>
              </a:ext>
            </a:extLst>
          </p:cNvPr>
          <p:cNvGrpSpPr/>
          <p:nvPr userDrawn="1"/>
        </p:nvGrpSpPr>
        <p:grpSpPr>
          <a:xfrm>
            <a:off x="455852" y="3404459"/>
            <a:ext cx="1983145" cy="3059999"/>
            <a:chOff x="455852" y="362999"/>
            <a:chExt cx="1983145" cy="3059999"/>
          </a:xfrm>
        </p:grpSpPr>
        <p:sp>
          <p:nvSpPr>
            <p:cNvPr id="80" name="Rectangle : coins arrondis 79">
              <a:extLst>
                <a:ext uri="{FF2B5EF4-FFF2-40B4-BE49-F238E27FC236}">
                  <a16:creationId xmlns:a16="http://schemas.microsoft.com/office/drawing/2014/main" xmlns="" id="{071A20BE-A314-43BF-A8AF-6B8587904D6A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81" name="Image 80">
              <a:extLst>
                <a:ext uri="{FF2B5EF4-FFF2-40B4-BE49-F238E27FC236}">
                  <a16:creationId xmlns:a16="http://schemas.microsoft.com/office/drawing/2014/main" xmlns="" id="{DF8CEAF8-1879-43AC-8803-2CFB3C619D8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xmlns="" id="{0D6F2675-9ED8-439B-BF93-1C93F84F5422}"/>
                </a:ext>
              </a:extLst>
            </p:cNvPr>
            <p:cNvCxnSpPr>
              <a:cxnSpLocks/>
              <a:endCxn id="84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xmlns="" id="{726B1D79-2E7E-4377-8DCA-D13145CECF1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Ellipse 28">
              <a:extLst>
                <a:ext uri="{FF2B5EF4-FFF2-40B4-BE49-F238E27FC236}">
                  <a16:creationId xmlns:a16="http://schemas.microsoft.com/office/drawing/2014/main" xmlns="" id="{FAD695B2-6214-415D-8688-D1B466C97CE6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xmlns="" id="{223361DB-C61C-4ABF-A5D3-ECE7F119FCD8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6" name="Rectangle : coins arrondis 85">
              <a:extLst>
                <a:ext uri="{FF2B5EF4-FFF2-40B4-BE49-F238E27FC236}">
                  <a16:creationId xmlns:a16="http://schemas.microsoft.com/office/drawing/2014/main" xmlns="" id="{B0132DC6-E7BD-42B6-A481-840B1D9B87B8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xmlns="" id="{4D33DEFF-54AE-42AA-8822-C0002C831BC9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xmlns="" id="{6538DBAE-1D2E-47CE-AC95-F4E64F85207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ZoneTexte 88">
              <a:extLst>
                <a:ext uri="{FF2B5EF4-FFF2-40B4-BE49-F238E27FC236}">
                  <a16:creationId xmlns:a16="http://schemas.microsoft.com/office/drawing/2014/main" xmlns="" id="{D96AEDEF-73FE-4077-B539-88692E9BE590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90" name="Croix 89">
              <a:extLst>
                <a:ext uri="{FF2B5EF4-FFF2-40B4-BE49-F238E27FC236}">
                  <a16:creationId xmlns:a16="http://schemas.microsoft.com/office/drawing/2014/main" xmlns="" id="{FF21E09A-937C-4616-B118-B5DD8087D21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1" name="Croix 90">
              <a:extLst>
                <a:ext uri="{FF2B5EF4-FFF2-40B4-BE49-F238E27FC236}">
                  <a16:creationId xmlns:a16="http://schemas.microsoft.com/office/drawing/2014/main" xmlns="" id="{00C2D083-7075-40E3-A9F8-E7037BBD104D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2" name="Croix 91">
              <a:extLst>
                <a:ext uri="{FF2B5EF4-FFF2-40B4-BE49-F238E27FC236}">
                  <a16:creationId xmlns:a16="http://schemas.microsoft.com/office/drawing/2014/main" xmlns="" id="{E70F06ED-32A8-4549-A3CC-A68A40F85ED0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3" name="Image 92">
              <a:extLst>
                <a:ext uri="{FF2B5EF4-FFF2-40B4-BE49-F238E27FC236}">
                  <a16:creationId xmlns:a16="http://schemas.microsoft.com/office/drawing/2014/main" xmlns="" id="{416C2DD4-7BC4-449C-939E-B6163EEB52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94" name="Image 93">
              <a:extLst>
                <a:ext uri="{FF2B5EF4-FFF2-40B4-BE49-F238E27FC236}">
                  <a16:creationId xmlns:a16="http://schemas.microsoft.com/office/drawing/2014/main" xmlns="" id="{41BA2577-C957-4E04-A0DF-1D0E39BF07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95" name="Groupe 94">
            <a:extLst>
              <a:ext uri="{FF2B5EF4-FFF2-40B4-BE49-F238E27FC236}">
                <a16:creationId xmlns:a16="http://schemas.microsoft.com/office/drawing/2014/main" xmlns="" id="{423E6CB5-A72E-4365-BEEC-EAEA725118BF}"/>
              </a:ext>
            </a:extLst>
          </p:cNvPr>
          <p:cNvGrpSpPr/>
          <p:nvPr userDrawn="1"/>
        </p:nvGrpSpPr>
        <p:grpSpPr>
          <a:xfrm>
            <a:off x="2435909" y="3404242"/>
            <a:ext cx="1983145" cy="3059999"/>
            <a:chOff x="455852" y="362999"/>
            <a:chExt cx="1983145" cy="3059999"/>
          </a:xfrm>
        </p:grpSpPr>
        <p:sp>
          <p:nvSpPr>
            <p:cNvPr id="96" name="Rectangle : coins arrondis 95">
              <a:extLst>
                <a:ext uri="{FF2B5EF4-FFF2-40B4-BE49-F238E27FC236}">
                  <a16:creationId xmlns:a16="http://schemas.microsoft.com/office/drawing/2014/main" xmlns="" id="{F108A240-F904-4957-A89B-B0782BBF2F25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97" name="Image 96">
              <a:extLst>
                <a:ext uri="{FF2B5EF4-FFF2-40B4-BE49-F238E27FC236}">
                  <a16:creationId xmlns:a16="http://schemas.microsoft.com/office/drawing/2014/main" xmlns="" id="{0AF860A2-F9C1-4D5A-819F-27345C9A18E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xmlns="" id="{F2648339-0007-4C83-8AE2-48B0C408539F}"/>
                </a:ext>
              </a:extLst>
            </p:cNvPr>
            <p:cNvCxnSpPr>
              <a:cxnSpLocks/>
              <a:endCxn id="100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xmlns="" id="{C5037154-A4E7-4F8A-A287-4F6B203EE00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Ellipse 28">
              <a:extLst>
                <a:ext uri="{FF2B5EF4-FFF2-40B4-BE49-F238E27FC236}">
                  <a16:creationId xmlns:a16="http://schemas.microsoft.com/office/drawing/2014/main" xmlns="" id="{1BD03D07-3A5A-4F11-8237-C75DAB902759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xmlns="" id="{7E419B82-AB06-4BAB-BFE8-87F9DCD95D59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2" name="Rectangle : coins arrondis 101">
              <a:extLst>
                <a:ext uri="{FF2B5EF4-FFF2-40B4-BE49-F238E27FC236}">
                  <a16:creationId xmlns:a16="http://schemas.microsoft.com/office/drawing/2014/main" xmlns="" id="{E1A5A0CF-F711-4637-B958-AC8C6B9B3A16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3" name="ZoneTexte 102">
              <a:extLst>
                <a:ext uri="{FF2B5EF4-FFF2-40B4-BE49-F238E27FC236}">
                  <a16:creationId xmlns:a16="http://schemas.microsoft.com/office/drawing/2014/main" xmlns="" id="{485804F7-4A58-47F2-8D81-B7A2FF550DFF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xmlns="" id="{0EBDF901-96C2-4849-A6AE-A3F3C05F776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ZoneTexte 104">
              <a:extLst>
                <a:ext uri="{FF2B5EF4-FFF2-40B4-BE49-F238E27FC236}">
                  <a16:creationId xmlns:a16="http://schemas.microsoft.com/office/drawing/2014/main" xmlns="" id="{56128F49-ED94-492E-BDD6-687BC01F2DD0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06" name="Croix 105">
              <a:extLst>
                <a:ext uri="{FF2B5EF4-FFF2-40B4-BE49-F238E27FC236}">
                  <a16:creationId xmlns:a16="http://schemas.microsoft.com/office/drawing/2014/main" xmlns="" id="{A37AE763-2C30-46E6-801E-D73687B6100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7" name="Croix 106">
              <a:extLst>
                <a:ext uri="{FF2B5EF4-FFF2-40B4-BE49-F238E27FC236}">
                  <a16:creationId xmlns:a16="http://schemas.microsoft.com/office/drawing/2014/main" xmlns="" id="{7D2A7B5B-0BF2-4D39-A75C-5C19106438A2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8" name="Croix 107">
              <a:extLst>
                <a:ext uri="{FF2B5EF4-FFF2-40B4-BE49-F238E27FC236}">
                  <a16:creationId xmlns:a16="http://schemas.microsoft.com/office/drawing/2014/main" xmlns="" id="{6C1205DA-2195-42A4-944C-A5AB8E5AC196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9" name="Image 108">
              <a:extLst>
                <a:ext uri="{FF2B5EF4-FFF2-40B4-BE49-F238E27FC236}">
                  <a16:creationId xmlns:a16="http://schemas.microsoft.com/office/drawing/2014/main" xmlns="" id="{B2215032-8306-4BE8-A1A7-F1EE976F24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10" name="Image 109">
              <a:extLst>
                <a:ext uri="{FF2B5EF4-FFF2-40B4-BE49-F238E27FC236}">
                  <a16:creationId xmlns:a16="http://schemas.microsoft.com/office/drawing/2014/main" xmlns="" id="{5396D4D0-2EEB-47C3-B9D9-04C3CDA5B2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111" name="Groupe 110">
            <a:extLst>
              <a:ext uri="{FF2B5EF4-FFF2-40B4-BE49-F238E27FC236}">
                <a16:creationId xmlns:a16="http://schemas.microsoft.com/office/drawing/2014/main" xmlns="" id="{424EACBF-F461-460A-81C5-532B10CDBAD9}"/>
              </a:ext>
            </a:extLst>
          </p:cNvPr>
          <p:cNvGrpSpPr/>
          <p:nvPr userDrawn="1"/>
        </p:nvGrpSpPr>
        <p:grpSpPr>
          <a:xfrm>
            <a:off x="4412257" y="3423581"/>
            <a:ext cx="1983145" cy="3059999"/>
            <a:chOff x="455852" y="362999"/>
            <a:chExt cx="1983145" cy="3059999"/>
          </a:xfrm>
        </p:grpSpPr>
        <p:sp>
          <p:nvSpPr>
            <p:cNvPr id="112" name="Rectangle : coins arrondis 111">
              <a:extLst>
                <a:ext uri="{FF2B5EF4-FFF2-40B4-BE49-F238E27FC236}">
                  <a16:creationId xmlns:a16="http://schemas.microsoft.com/office/drawing/2014/main" xmlns="" id="{00D98A31-AD50-4B3D-B3BF-7C3E215F5F86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13" name="Image 112">
              <a:extLst>
                <a:ext uri="{FF2B5EF4-FFF2-40B4-BE49-F238E27FC236}">
                  <a16:creationId xmlns:a16="http://schemas.microsoft.com/office/drawing/2014/main" xmlns="" id="{DCDAA6FA-27B5-4F71-A7A2-326661285D3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xmlns="" id="{EBB7FEBF-10BA-4170-ACBF-3C644F8228D8}"/>
                </a:ext>
              </a:extLst>
            </p:cNvPr>
            <p:cNvCxnSpPr>
              <a:cxnSpLocks/>
              <a:endCxn id="116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114">
              <a:extLst>
                <a:ext uri="{FF2B5EF4-FFF2-40B4-BE49-F238E27FC236}">
                  <a16:creationId xmlns:a16="http://schemas.microsoft.com/office/drawing/2014/main" xmlns="" id="{3580B0F9-BEB9-432D-88DA-4983096EB7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Ellipse 28">
              <a:extLst>
                <a:ext uri="{FF2B5EF4-FFF2-40B4-BE49-F238E27FC236}">
                  <a16:creationId xmlns:a16="http://schemas.microsoft.com/office/drawing/2014/main" xmlns="" id="{3E18A997-8D4E-4624-A0AA-9C4D997C0F39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xmlns="" id="{E2B0C2C9-4E49-4477-916A-5AFD2435B807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18" name="Rectangle : coins arrondis 117">
              <a:extLst>
                <a:ext uri="{FF2B5EF4-FFF2-40B4-BE49-F238E27FC236}">
                  <a16:creationId xmlns:a16="http://schemas.microsoft.com/office/drawing/2014/main" xmlns="" id="{23F59941-9C40-47D0-800B-BA06AA42212F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9" name="ZoneTexte 118">
              <a:extLst>
                <a:ext uri="{FF2B5EF4-FFF2-40B4-BE49-F238E27FC236}">
                  <a16:creationId xmlns:a16="http://schemas.microsoft.com/office/drawing/2014/main" xmlns="" id="{4A386E37-2659-45C7-A861-DCB4DA26D8B3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0" name="Connecteur droit 119">
              <a:extLst>
                <a:ext uri="{FF2B5EF4-FFF2-40B4-BE49-F238E27FC236}">
                  <a16:creationId xmlns:a16="http://schemas.microsoft.com/office/drawing/2014/main" xmlns="" id="{30926483-DA27-4889-8671-B8D4FA059D4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ZoneTexte 120">
              <a:extLst>
                <a:ext uri="{FF2B5EF4-FFF2-40B4-BE49-F238E27FC236}">
                  <a16:creationId xmlns:a16="http://schemas.microsoft.com/office/drawing/2014/main" xmlns="" id="{65DA4FC8-A334-441F-A2B1-A065A20DCF2E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22" name="Croix 121">
              <a:extLst>
                <a:ext uri="{FF2B5EF4-FFF2-40B4-BE49-F238E27FC236}">
                  <a16:creationId xmlns:a16="http://schemas.microsoft.com/office/drawing/2014/main" xmlns="" id="{E34A5D19-9F74-470F-A1E5-1D452F6D8C21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3" name="Croix 122">
              <a:extLst>
                <a:ext uri="{FF2B5EF4-FFF2-40B4-BE49-F238E27FC236}">
                  <a16:creationId xmlns:a16="http://schemas.microsoft.com/office/drawing/2014/main" xmlns="" id="{7F9C56D1-910F-4E5A-B0C3-FC42F9D00E7E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4" name="Croix 123">
              <a:extLst>
                <a:ext uri="{FF2B5EF4-FFF2-40B4-BE49-F238E27FC236}">
                  <a16:creationId xmlns:a16="http://schemas.microsoft.com/office/drawing/2014/main" xmlns="" id="{8C492446-9560-47B2-8ABD-FF17DADA8CA5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25" name="Image 124">
              <a:extLst>
                <a:ext uri="{FF2B5EF4-FFF2-40B4-BE49-F238E27FC236}">
                  <a16:creationId xmlns:a16="http://schemas.microsoft.com/office/drawing/2014/main" xmlns="" id="{1CCC16E6-CE8E-467E-A67F-3F08D28CEA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26" name="Image 125">
              <a:extLst>
                <a:ext uri="{FF2B5EF4-FFF2-40B4-BE49-F238E27FC236}">
                  <a16:creationId xmlns:a16="http://schemas.microsoft.com/office/drawing/2014/main" xmlns="" id="{235A3D66-4807-4A03-9318-6D885FBE99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127" name="Groupe 126">
            <a:extLst>
              <a:ext uri="{FF2B5EF4-FFF2-40B4-BE49-F238E27FC236}">
                <a16:creationId xmlns:a16="http://schemas.microsoft.com/office/drawing/2014/main" xmlns="" id="{A52D0970-B5AD-4175-8E81-542F037AFA39}"/>
              </a:ext>
            </a:extLst>
          </p:cNvPr>
          <p:cNvGrpSpPr/>
          <p:nvPr userDrawn="1"/>
        </p:nvGrpSpPr>
        <p:grpSpPr>
          <a:xfrm>
            <a:off x="455852" y="6483001"/>
            <a:ext cx="1983145" cy="3059999"/>
            <a:chOff x="455852" y="362999"/>
            <a:chExt cx="1983145" cy="3059999"/>
          </a:xfrm>
        </p:grpSpPr>
        <p:sp>
          <p:nvSpPr>
            <p:cNvPr id="128" name="Rectangle : coins arrondis 127">
              <a:extLst>
                <a:ext uri="{FF2B5EF4-FFF2-40B4-BE49-F238E27FC236}">
                  <a16:creationId xmlns:a16="http://schemas.microsoft.com/office/drawing/2014/main" xmlns="" id="{19F068AA-C7D1-4E07-B545-35634B39C185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29" name="Image 128">
              <a:extLst>
                <a:ext uri="{FF2B5EF4-FFF2-40B4-BE49-F238E27FC236}">
                  <a16:creationId xmlns:a16="http://schemas.microsoft.com/office/drawing/2014/main" xmlns="" id="{31EF4123-8284-4410-ABBE-5800EAA707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30" name="Connecteur droit 129">
              <a:extLst>
                <a:ext uri="{FF2B5EF4-FFF2-40B4-BE49-F238E27FC236}">
                  <a16:creationId xmlns:a16="http://schemas.microsoft.com/office/drawing/2014/main" xmlns="" id="{5B5DC435-2824-4586-ADDE-F4E3992D9277}"/>
                </a:ext>
              </a:extLst>
            </p:cNvPr>
            <p:cNvCxnSpPr>
              <a:cxnSpLocks/>
              <a:endCxn id="132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Connecteur droit 130">
              <a:extLst>
                <a:ext uri="{FF2B5EF4-FFF2-40B4-BE49-F238E27FC236}">
                  <a16:creationId xmlns:a16="http://schemas.microsoft.com/office/drawing/2014/main" xmlns="" id="{2CE27A0E-0EB9-4457-9467-12119867371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Ellipse 28">
              <a:extLst>
                <a:ext uri="{FF2B5EF4-FFF2-40B4-BE49-F238E27FC236}">
                  <a16:creationId xmlns:a16="http://schemas.microsoft.com/office/drawing/2014/main" xmlns="" id="{5FB4E625-2A4E-40F3-9496-35FA46ADF420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xmlns="" id="{B7F56185-CEAE-468B-9689-7A7E7B355B7F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4" name="Rectangle : coins arrondis 133">
              <a:extLst>
                <a:ext uri="{FF2B5EF4-FFF2-40B4-BE49-F238E27FC236}">
                  <a16:creationId xmlns:a16="http://schemas.microsoft.com/office/drawing/2014/main" xmlns="" id="{DDF7202B-CC21-43AE-87EA-98F922EA1F02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5" name="ZoneTexte 134">
              <a:extLst>
                <a:ext uri="{FF2B5EF4-FFF2-40B4-BE49-F238E27FC236}">
                  <a16:creationId xmlns:a16="http://schemas.microsoft.com/office/drawing/2014/main" xmlns="" id="{D3CFCC69-D465-45DB-9FE9-6554A6F49C62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6" name="Connecteur droit 135">
              <a:extLst>
                <a:ext uri="{FF2B5EF4-FFF2-40B4-BE49-F238E27FC236}">
                  <a16:creationId xmlns:a16="http://schemas.microsoft.com/office/drawing/2014/main" xmlns="" id="{CBB6B1FE-7A21-45B8-B6A2-66AE0437573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ZoneTexte 136">
              <a:extLst>
                <a:ext uri="{FF2B5EF4-FFF2-40B4-BE49-F238E27FC236}">
                  <a16:creationId xmlns:a16="http://schemas.microsoft.com/office/drawing/2014/main" xmlns="" id="{6C746CCC-8B6B-4C5E-A32B-8FD42BBA2A95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38" name="Croix 137">
              <a:extLst>
                <a:ext uri="{FF2B5EF4-FFF2-40B4-BE49-F238E27FC236}">
                  <a16:creationId xmlns:a16="http://schemas.microsoft.com/office/drawing/2014/main" xmlns="" id="{F64081A0-8F9B-4C01-894F-A1A567F6C1D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9" name="Croix 138">
              <a:extLst>
                <a:ext uri="{FF2B5EF4-FFF2-40B4-BE49-F238E27FC236}">
                  <a16:creationId xmlns:a16="http://schemas.microsoft.com/office/drawing/2014/main" xmlns="" id="{4D74B000-9003-4F1B-8AA1-565EF63A6B55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0" name="Croix 139">
              <a:extLst>
                <a:ext uri="{FF2B5EF4-FFF2-40B4-BE49-F238E27FC236}">
                  <a16:creationId xmlns:a16="http://schemas.microsoft.com/office/drawing/2014/main" xmlns="" id="{79B630E2-ACB1-48AC-81AA-716FAC93F7D2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41" name="Image 140">
              <a:extLst>
                <a:ext uri="{FF2B5EF4-FFF2-40B4-BE49-F238E27FC236}">
                  <a16:creationId xmlns:a16="http://schemas.microsoft.com/office/drawing/2014/main" xmlns="" id="{DFC77026-73D0-40E4-9625-C0BAF5883F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42" name="Image 141">
              <a:extLst>
                <a:ext uri="{FF2B5EF4-FFF2-40B4-BE49-F238E27FC236}">
                  <a16:creationId xmlns:a16="http://schemas.microsoft.com/office/drawing/2014/main" xmlns="" id="{A2E0DA8A-DEB5-4F2E-929D-E6F0DC7CB7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143" name="Groupe 142">
            <a:extLst>
              <a:ext uri="{FF2B5EF4-FFF2-40B4-BE49-F238E27FC236}">
                <a16:creationId xmlns:a16="http://schemas.microsoft.com/office/drawing/2014/main" xmlns="" id="{CC7DD291-FE74-4E6D-94EA-C9060908901A}"/>
              </a:ext>
            </a:extLst>
          </p:cNvPr>
          <p:cNvGrpSpPr/>
          <p:nvPr userDrawn="1"/>
        </p:nvGrpSpPr>
        <p:grpSpPr>
          <a:xfrm>
            <a:off x="2427356" y="6483001"/>
            <a:ext cx="1983145" cy="3059999"/>
            <a:chOff x="455852" y="362999"/>
            <a:chExt cx="1983145" cy="3059999"/>
          </a:xfrm>
        </p:grpSpPr>
        <p:sp>
          <p:nvSpPr>
            <p:cNvPr id="144" name="Rectangle : coins arrondis 143">
              <a:extLst>
                <a:ext uri="{FF2B5EF4-FFF2-40B4-BE49-F238E27FC236}">
                  <a16:creationId xmlns:a16="http://schemas.microsoft.com/office/drawing/2014/main" xmlns="" id="{846698AB-DDF6-4C6A-AE5C-1017FC4E368C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45" name="Image 144">
              <a:extLst>
                <a:ext uri="{FF2B5EF4-FFF2-40B4-BE49-F238E27FC236}">
                  <a16:creationId xmlns:a16="http://schemas.microsoft.com/office/drawing/2014/main" xmlns="" id="{9E19CA27-8737-4537-A840-9086826F686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46" name="Connecteur droit 145">
              <a:extLst>
                <a:ext uri="{FF2B5EF4-FFF2-40B4-BE49-F238E27FC236}">
                  <a16:creationId xmlns:a16="http://schemas.microsoft.com/office/drawing/2014/main" xmlns="" id="{F79000E2-5421-43AA-98DD-E48C6B7EFA74}"/>
                </a:ext>
              </a:extLst>
            </p:cNvPr>
            <p:cNvCxnSpPr>
              <a:cxnSpLocks/>
              <a:endCxn id="148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necteur droit 146">
              <a:extLst>
                <a:ext uri="{FF2B5EF4-FFF2-40B4-BE49-F238E27FC236}">
                  <a16:creationId xmlns:a16="http://schemas.microsoft.com/office/drawing/2014/main" xmlns="" id="{F2F25FF2-E843-44AF-8865-793DF88F908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Ellipse 28">
              <a:extLst>
                <a:ext uri="{FF2B5EF4-FFF2-40B4-BE49-F238E27FC236}">
                  <a16:creationId xmlns:a16="http://schemas.microsoft.com/office/drawing/2014/main" xmlns="" id="{1D8BE717-C988-4102-89A2-C84956598969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xmlns="" id="{2218FBA5-0034-46B3-9ED9-3CF7982B86C9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50" name="Rectangle : coins arrondis 149">
              <a:extLst>
                <a:ext uri="{FF2B5EF4-FFF2-40B4-BE49-F238E27FC236}">
                  <a16:creationId xmlns:a16="http://schemas.microsoft.com/office/drawing/2014/main" xmlns="" id="{63A1C2E2-97B1-4715-B08D-AAD5ACED55A7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ZoneTexte 150">
              <a:extLst>
                <a:ext uri="{FF2B5EF4-FFF2-40B4-BE49-F238E27FC236}">
                  <a16:creationId xmlns:a16="http://schemas.microsoft.com/office/drawing/2014/main" xmlns="" id="{A575CAC2-CE9B-46EC-B32F-319063B45A7B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52" name="Connecteur droit 151">
              <a:extLst>
                <a:ext uri="{FF2B5EF4-FFF2-40B4-BE49-F238E27FC236}">
                  <a16:creationId xmlns:a16="http://schemas.microsoft.com/office/drawing/2014/main" xmlns="" id="{D084BC88-791A-4EC7-9896-AE124374648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ZoneTexte 152">
              <a:extLst>
                <a:ext uri="{FF2B5EF4-FFF2-40B4-BE49-F238E27FC236}">
                  <a16:creationId xmlns:a16="http://schemas.microsoft.com/office/drawing/2014/main" xmlns="" id="{C8B095F9-401B-4D84-AB4A-BA463934F128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54" name="Croix 153">
              <a:extLst>
                <a:ext uri="{FF2B5EF4-FFF2-40B4-BE49-F238E27FC236}">
                  <a16:creationId xmlns:a16="http://schemas.microsoft.com/office/drawing/2014/main" xmlns="" id="{3034E741-FD0B-4287-9504-08E23C50E7C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5" name="Croix 154">
              <a:extLst>
                <a:ext uri="{FF2B5EF4-FFF2-40B4-BE49-F238E27FC236}">
                  <a16:creationId xmlns:a16="http://schemas.microsoft.com/office/drawing/2014/main" xmlns="" id="{C3DB5099-97BC-40C8-9D72-F9D8DFA64E0A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6" name="Croix 155">
              <a:extLst>
                <a:ext uri="{FF2B5EF4-FFF2-40B4-BE49-F238E27FC236}">
                  <a16:creationId xmlns:a16="http://schemas.microsoft.com/office/drawing/2014/main" xmlns="" id="{2EEF15BB-6EB4-43C4-8ABD-D374CEA82108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57" name="Image 156">
              <a:extLst>
                <a:ext uri="{FF2B5EF4-FFF2-40B4-BE49-F238E27FC236}">
                  <a16:creationId xmlns:a16="http://schemas.microsoft.com/office/drawing/2014/main" xmlns="" id="{2480FFCF-08C6-4B0B-9292-BBA0D86AFA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58" name="Image 157">
              <a:extLst>
                <a:ext uri="{FF2B5EF4-FFF2-40B4-BE49-F238E27FC236}">
                  <a16:creationId xmlns:a16="http://schemas.microsoft.com/office/drawing/2014/main" xmlns="" id="{153A45FD-270C-4483-BDF6-4364E15B0F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  <p:grpSp>
        <p:nvGrpSpPr>
          <p:cNvPr id="159" name="Groupe 158">
            <a:extLst>
              <a:ext uri="{FF2B5EF4-FFF2-40B4-BE49-F238E27FC236}">
                <a16:creationId xmlns:a16="http://schemas.microsoft.com/office/drawing/2014/main" xmlns="" id="{D782DD13-8B2F-4590-8371-70ACF335373F}"/>
              </a:ext>
            </a:extLst>
          </p:cNvPr>
          <p:cNvGrpSpPr/>
          <p:nvPr userDrawn="1"/>
        </p:nvGrpSpPr>
        <p:grpSpPr>
          <a:xfrm>
            <a:off x="4412257" y="6483001"/>
            <a:ext cx="1983145" cy="3059999"/>
            <a:chOff x="455852" y="362999"/>
            <a:chExt cx="1983145" cy="3059999"/>
          </a:xfrm>
        </p:grpSpPr>
        <p:sp>
          <p:nvSpPr>
            <p:cNvPr id="160" name="Rectangle : coins arrondis 159">
              <a:extLst>
                <a:ext uri="{FF2B5EF4-FFF2-40B4-BE49-F238E27FC236}">
                  <a16:creationId xmlns:a16="http://schemas.microsoft.com/office/drawing/2014/main" xmlns="" id="{C4889DFF-1BE9-49F8-B0D1-653073651EC2}"/>
                </a:ext>
              </a:extLst>
            </p:cNvPr>
            <p:cNvSpPr/>
            <p:nvPr userDrawn="1"/>
          </p:nvSpPr>
          <p:spPr>
            <a:xfrm>
              <a:off x="458997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61" name="Image 160">
              <a:extLst>
                <a:ext uri="{FF2B5EF4-FFF2-40B4-BE49-F238E27FC236}">
                  <a16:creationId xmlns:a16="http://schemas.microsoft.com/office/drawing/2014/main" xmlns="" id="{75D0CF6B-C93A-4B12-8DA1-976B39A904A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05" t="587" r="22028"/>
            <a:stretch/>
          </p:blipFill>
          <p:spPr>
            <a:xfrm>
              <a:off x="536818" y="754326"/>
              <a:ext cx="1825382" cy="1504031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62" name="Connecteur droit 161">
              <a:extLst>
                <a:ext uri="{FF2B5EF4-FFF2-40B4-BE49-F238E27FC236}">
                  <a16:creationId xmlns:a16="http://schemas.microsoft.com/office/drawing/2014/main" xmlns="" id="{31A68696-43A4-4336-8BA6-9F3C58BDE1B5}"/>
                </a:ext>
              </a:extLst>
            </p:cNvPr>
            <p:cNvCxnSpPr>
              <a:cxnSpLocks/>
              <a:endCxn id="164" idx="2"/>
            </p:cNvCxnSpPr>
            <p:nvPr userDrawn="1"/>
          </p:nvCxnSpPr>
          <p:spPr>
            <a:xfrm>
              <a:off x="547297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cteur droit 162">
              <a:extLst>
                <a:ext uri="{FF2B5EF4-FFF2-40B4-BE49-F238E27FC236}">
                  <a16:creationId xmlns:a16="http://schemas.microsoft.com/office/drawing/2014/main" xmlns="" id="{73B1FB79-8F4F-4A2D-8CEA-A8039B29F6A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7297" y="2259023"/>
              <a:ext cx="1806172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Ellipse 28">
              <a:extLst>
                <a:ext uri="{FF2B5EF4-FFF2-40B4-BE49-F238E27FC236}">
                  <a16:creationId xmlns:a16="http://schemas.microsoft.com/office/drawing/2014/main" xmlns="" id="{2C2EB588-EFC0-4019-AC51-C5555D8DC0E1}"/>
                </a:ext>
              </a:extLst>
            </p:cNvPr>
            <p:cNvSpPr/>
            <p:nvPr userDrawn="1"/>
          </p:nvSpPr>
          <p:spPr>
            <a:xfrm>
              <a:off x="1227362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xmlns="" id="{94D338D8-E221-44BC-B19C-10DBBFABBB70}"/>
                </a:ext>
              </a:extLst>
            </p:cNvPr>
            <p:cNvSpPr/>
            <p:nvPr userDrawn="1"/>
          </p:nvSpPr>
          <p:spPr>
            <a:xfrm>
              <a:off x="1298804" y="600061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800" b="1" dirty="0">
                  <a:solidFill>
                    <a:srgbClr val="7030A0"/>
                  </a:solidFill>
                </a:rPr>
                <a:t>1</a:t>
              </a:r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66" name="Rectangle : coins arrondis 165">
              <a:extLst>
                <a:ext uri="{FF2B5EF4-FFF2-40B4-BE49-F238E27FC236}">
                  <a16:creationId xmlns:a16="http://schemas.microsoft.com/office/drawing/2014/main" xmlns="" id="{24753D48-44D1-43D5-97B6-21A35F4D00D0}"/>
                </a:ext>
              </a:extLst>
            </p:cNvPr>
            <p:cNvSpPr/>
            <p:nvPr userDrawn="1"/>
          </p:nvSpPr>
          <p:spPr>
            <a:xfrm>
              <a:off x="527453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7" name="ZoneTexte 166">
              <a:extLst>
                <a:ext uri="{FF2B5EF4-FFF2-40B4-BE49-F238E27FC236}">
                  <a16:creationId xmlns:a16="http://schemas.microsoft.com/office/drawing/2014/main" xmlns="" id="{13C9121F-6C4C-4779-BCED-A975581EE4D2}"/>
                </a:ext>
              </a:extLst>
            </p:cNvPr>
            <p:cNvSpPr txBox="1"/>
            <p:nvPr userDrawn="1"/>
          </p:nvSpPr>
          <p:spPr>
            <a:xfrm flipH="1">
              <a:off x="455852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68" name="Connecteur droit 167">
              <a:extLst>
                <a:ext uri="{FF2B5EF4-FFF2-40B4-BE49-F238E27FC236}">
                  <a16:creationId xmlns:a16="http://schemas.microsoft.com/office/drawing/2014/main" xmlns="" id="{D8E28A4E-AFF3-4BE0-8502-A770C3F3FB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664346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ZoneTexte 168">
              <a:extLst>
                <a:ext uri="{FF2B5EF4-FFF2-40B4-BE49-F238E27FC236}">
                  <a16:creationId xmlns:a16="http://schemas.microsoft.com/office/drawing/2014/main" xmlns="" id="{BAAD7C12-F825-45D2-8CD7-948FB9C6E772}"/>
                </a:ext>
              </a:extLst>
            </p:cNvPr>
            <p:cNvSpPr txBox="1"/>
            <p:nvPr userDrawn="1"/>
          </p:nvSpPr>
          <p:spPr>
            <a:xfrm>
              <a:off x="602002" y="2301412"/>
              <a:ext cx="1687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>
                  <a:solidFill>
                    <a:srgbClr val="7030A0"/>
                  </a:solidFill>
                </a:rPr>
                <a:t>Dgsfdghsqff</a:t>
              </a:r>
              <a:r>
                <a:rPr lang="fr-FR" sz="1000" dirty="0">
                  <a:solidFill>
                    <a:srgbClr val="7030A0"/>
                  </a:solidFill>
                </a:rPr>
                <a:t> j </a:t>
              </a:r>
              <a:r>
                <a:rPr lang="fr-FR" sz="1000" dirty="0" err="1">
                  <a:solidFill>
                    <a:srgbClr val="7030A0"/>
                  </a:solidFill>
                </a:rPr>
                <a:t>gyuquigqsuigu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iqsguqsugqui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gq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uigf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uiqgfigdq</a:t>
              </a:r>
              <a:r>
                <a:rPr lang="fr-FR" sz="1000" dirty="0">
                  <a:solidFill>
                    <a:srgbClr val="7030A0"/>
                  </a:solidFill>
                </a:rPr>
                <a:t> il </a:t>
              </a:r>
              <a:r>
                <a:rPr lang="fr-FR" sz="1000" dirty="0" err="1">
                  <a:solidFill>
                    <a:srgbClr val="7030A0"/>
                  </a:solidFill>
                </a:rPr>
                <a:t>dqif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uud</a:t>
              </a:r>
              <a:r>
                <a:rPr lang="fr-FR" sz="1000" dirty="0">
                  <a:solidFill>
                    <a:srgbClr val="7030A0"/>
                  </a:solidFill>
                </a:rPr>
                <a:t> </a:t>
              </a:r>
              <a:r>
                <a:rPr lang="fr-FR" sz="1000" dirty="0" err="1">
                  <a:solidFill>
                    <a:srgbClr val="7030A0"/>
                  </a:solidFill>
                </a:rPr>
                <a:t>duf</a:t>
              </a:r>
              <a:r>
                <a:rPr lang="fr-FR" sz="1000" dirty="0">
                  <a:solidFill>
                    <a:srgbClr val="7030A0"/>
                  </a:solidFill>
                </a:rPr>
                <a:t>?</a:t>
              </a:r>
            </a:p>
          </p:txBody>
        </p:sp>
        <p:sp>
          <p:nvSpPr>
            <p:cNvPr id="170" name="Croix 169">
              <a:extLst>
                <a:ext uri="{FF2B5EF4-FFF2-40B4-BE49-F238E27FC236}">
                  <a16:creationId xmlns:a16="http://schemas.microsoft.com/office/drawing/2014/main" xmlns="" id="{0A72EDB9-DC35-4D02-8AAD-16EFB720ED5D}"/>
                </a:ext>
              </a:extLst>
            </p:cNvPr>
            <p:cNvSpPr/>
            <p:nvPr userDrawn="1"/>
          </p:nvSpPr>
          <p:spPr>
            <a:xfrm>
              <a:off x="1821919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1" name="Croix 170">
              <a:extLst>
                <a:ext uri="{FF2B5EF4-FFF2-40B4-BE49-F238E27FC236}">
                  <a16:creationId xmlns:a16="http://schemas.microsoft.com/office/drawing/2014/main" xmlns="" id="{27CFA41E-36F8-4B83-B48D-41D355AD1AB9}"/>
                </a:ext>
              </a:extLst>
            </p:cNvPr>
            <p:cNvSpPr/>
            <p:nvPr userDrawn="1"/>
          </p:nvSpPr>
          <p:spPr>
            <a:xfrm>
              <a:off x="1979468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2" name="Croix 171">
              <a:extLst>
                <a:ext uri="{FF2B5EF4-FFF2-40B4-BE49-F238E27FC236}">
                  <a16:creationId xmlns:a16="http://schemas.microsoft.com/office/drawing/2014/main" xmlns="" id="{5EABF515-D0E6-4737-893E-F585D4B9C739}"/>
                </a:ext>
              </a:extLst>
            </p:cNvPr>
            <p:cNvSpPr/>
            <p:nvPr userDrawn="1"/>
          </p:nvSpPr>
          <p:spPr>
            <a:xfrm>
              <a:off x="2130260" y="3109086"/>
              <a:ext cx="128352" cy="128352"/>
            </a:xfrm>
            <a:prstGeom prst="plus">
              <a:avLst>
                <a:gd name="adj" fmla="val 36719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73" name="Image 172">
              <a:extLst>
                <a:ext uri="{FF2B5EF4-FFF2-40B4-BE49-F238E27FC236}">
                  <a16:creationId xmlns:a16="http://schemas.microsoft.com/office/drawing/2014/main" xmlns="" id="{D028B3A2-0748-48B0-BEFD-63ABC2B2AC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63" y="2965603"/>
              <a:ext cx="335604" cy="286966"/>
            </a:xfrm>
            <a:prstGeom prst="rect">
              <a:avLst/>
            </a:prstGeom>
          </p:spPr>
        </p:pic>
        <p:pic>
          <p:nvPicPr>
            <p:cNvPr id="174" name="Image 173">
              <a:extLst>
                <a:ext uri="{FF2B5EF4-FFF2-40B4-BE49-F238E27FC236}">
                  <a16:creationId xmlns:a16="http://schemas.microsoft.com/office/drawing/2014/main" xmlns="" id="{C9E17730-ABF6-4D03-A50F-66CB0A1FEA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804" y="3109086"/>
              <a:ext cx="414880" cy="1289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8353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ri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B31D8652-5E8D-4B26-B819-FFBDC0C62554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xmlns="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8545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41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1894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os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146">
            <a:extLst>
              <a:ext uri="{FF2B5EF4-FFF2-40B4-BE49-F238E27FC236}">
                <a16:creationId xmlns:a16="http://schemas.microsoft.com/office/drawing/2014/main" xmlns="" id="{09B1311F-7DF6-40E4-AA16-E3B84D238239}"/>
              </a:ext>
            </a:extLst>
          </p:cNvPr>
          <p:cNvSpPr/>
          <p:nvPr userDrawn="1"/>
        </p:nvSpPr>
        <p:spPr>
          <a:xfrm>
            <a:off x="323850" y="152400"/>
            <a:ext cx="6229350" cy="9582150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xmlns="" id="{17B28B16-F6C9-4BAE-A288-3253B2C2C38E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xmlns="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8545554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2232D4A4-9FAC-43FD-9843-BB70E0D93A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460" y="1452014"/>
            <a:ext cx="2757682" cy="90775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F5EDCBD4-49B7-4314-B55C-4FABC5E68B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50159" y="1452014"/>
            <a:ext cx="2757682" cy="90775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001DDDE8-11A9-4A39-8184-3C327AC274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42559" y="1452014"/>
            <a:ext cx="2757682" cy="90775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A7694C42-4C81-4081-B86A-74FDC98443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460" y="4499124"/>
            <a:ext cx="2757682" cy="90775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4392513A-7FD1-4203-8FC3-A727085AAD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50159" y="4499124"/>
            <a:ext cx="2757682" cy="90775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55E9329C-7A4E-46DA-802E-399CDBB359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42559" y="4499124"/>
            <a:ext cx="2757682" cy="90775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578FF69B-5FA5-413B-8DF1-6784337C50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460" y="7546234"/>
            <a:ext cx="2757682" cy="90775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8FAEE284-9D4B-49D2-9F29-294747CD56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50159" y="7546234"/>
            <a:ext cx="2757682" cy="90775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E01D6820-D461-4C13-8E76-0D61FF5A55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42559" y="7546234"/>
            <a:ext cx="2757682" cy="90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7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os_the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146">
            <a:extLst>
              <a:ext uri="{FF2B5EF4-FFF2-40B4-BE49-F238E27FC236}">
                <a16:creationId xmlns:a16="http://schemas.microsoft.com/office/drawing/2014/main" xmlns="" id="{09B1311F-7DF6-40E4-AA16-E3B84D238239}"/>
              </a:ext>
            </a:extLst>
          </p:cNvPr>
          <p:cNvSpPr/>
          <p:nvPr userDrawn="1"/>
        </p:nvSpPr>
        <p:spPr>
          <a:xfrm>
            <a:off x="323850" y="152400"/>
            <a:ext cx="6229350" cy="9582150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xmlns="" id="{17B28B16-F6C9-4BAE-A288-3253B2C2C38E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59000" y="363000"/>
          <a:ext cx="5940000" cy="91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xmlns="" val="223914497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392834691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608992618"/>
                    </a:ext>
                  </a:extLst>
                </a:gridCol>
              </a:tblGrid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07516668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4835583"/>
                  </a:ext>
                </a:extLst>
              </a:tr>
              <a:tr h="30600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8545554"/>
                  </a:ext>
                </a:extLst>
              </a:tr>
            </a:tbl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2232D4A4-9FAC-43FD-9843-BB70E0D93A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184" y="2661540"/>
            <a:ext cx="1670907" cy="55914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F5EDCBD4-49B7-4314-B55C-4FABC5E68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3883" y="2661540"/>
            <a:ext cx="1670907" cy="55914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001DDDE8-11A9-4A39-8184-3C327AC274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6283" y="2661540"/>
            <a:ext cx="1670907" cy="55914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A7694C42-4C81-4081-B86A-74FDC98443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184" y="5708650"/>
            <a:ext cx="1670907" cy="5591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4392513A-7FD1-4203-8FC3-A727085AA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3883" y="5708650"/>
            <a:ext cx="1670907" cy="55914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55E9329C-7A4E-46DA-802E-399CDBB359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6283" y="5708650"/>
            <a:ext cx="1670907" cy="55914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578FF69B-5FA5-413B-8DF1-6784337C5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184" y="8755760"/>
            <a:ext cx="1670907" cy="55914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8FAEE284-9D4B-49D2-9F29-294747CD5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3883" y="8755760"/>
            <a:ext cx="1670907" cy="55914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E01D6820-D461-4C13-8E76-0D61FF5A55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6283" y="8755760"/>
            <a:ext cx="1670907" cy="55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49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26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3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661183" y="220295"/>
            <a:ext cx="5908430" cy="9538284"/>
            <a:chOff x="661183" y="220295"/>
            <a:chExt cx="5908430" cy="9538284"/>
          </a:xfrm>
        </p:grpSpPr>
        <p:sp>
          <p:nvSpPr>
            <p:cNvPr id="5" name="Rectangle 4"/>
            <p:cNvSpPr/>
            <p:nvPr/>
          </p:nvSpPr>
          <p:spPr>
            <a:xfrm>
              <a:off x="1211361" y="220295"/>
              <a:ext cx="501118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2000" b="1" dirty="0"/>
                <a:t>Les </a:t>
              </a:r>
              <a:r>
                <a:rPr lang="fr-FR" sz="2000" b="1" dirty="0" smtClean="0"/>
                <a:t>cartes double-face (</a:t>
              </a:r>
              <a:r>
                <a:rPr lang="fr-FR" sz="2000" b="1" dirty="0" err="1" smtClean="0"/>
                <a:t>flashcards</a:t>
              </a:r>
              <a:r>
                <a:rPr lang="fr-FR" sz="2000" b="1" dirty="0" smtClean="0"/>
                <a:t>)</a:t>
              </a:r>
            </a:p>
            <a:p>
              <a:pPr algn="ctr"/>
              <a:r>
                <a:rPr lang="fr-FR" sz="2000" b="1" dirty="0" smtClean="0"/>
                <a:t> une méthode pour faciliter la  mémorisation </a:t>
              </a:r>
              <a:endParaRPr lang="fr-FR" sz="2000" b="1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61183" y="1071265"/>
              <a:ext cx="5781820" cy="6986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fr-FR" sz="1600" dirty="0"/>
                <a:t>Organiser son enseignement de manière à favoriser autant que possible les apprentissages </a:t>
              </a:r>
              <a:r>
                <a:rPr lang="fr-FR" sz="1600" dirty="0" smtClean="0"/>
                <a:t>et </a:t>
              </a:r>
              <a:r>
                <a:rPr lang="fr-FR" sz="1600" dirty="0"/>
                <a:t>la rétention en mémoire c’est important néanmoins une part importante des apprentissages reste du côté des élèves. Il est donc indispensable d’enseigner aux élèves comment apprendre et réviser le plus efficacement </a:t>
              </a:r>
              <a:r>
                <a:rPr lang="fr-FR" sz="1600" dirty="0" smtClean="0"/>
                <a:t>possible. Le test fait partie des méthodes les plus probante en la matière. </a:t>
              </a:r>
            </a:p>
            <a:p>
              <a:pPr algn="just"/>
              <a:endParaRPr lang="fr-FR" sz="1600" dirty="0" smtClean="0"/>
            </a:p>
            <a:p>
              <a:pPr algn="just"/>
              <a:r>
                <a:rPr lang="fr-FR" sz="1600" dirty="0" smtClean="0"/>
                <a:t>Les cartes double-face (</a:t>
              </a:r>
              <a:r>
                <a:rPr lang="fr-FR" sz="1600" dirty="0" err="1" smtClean="0"/>
                <a:t>flashcards</a:t>
              </a:r>
              <a:r>
                <a:rPr lang="fr-FR" sz="1600" dirty="0" smtClean="0"/>
                <a:t>) </a:t>
              </a:r>
              <a:r>
                <a:rPr lang="fr-FR" sz="1600" dirty="0"/>
                <a:t>sont en quelque sortes des fiches de révisions qui permettent aux élèves de se tester. Elle </a:t>
              </a:r>
              <a:r>
                <a:rPr lang="fr-FR" sz="1600" dirty="0" smtClean="0"/>
                <a:t>fournissent </a:t>
              </a:r>
              <a:r>
                <a:rPr lang="fr-FR" sz="1600" dirty="0"/>
                <a:t>un court </a:t>
              </a:r>
              <a:r>
                <a:rPr lang="fr-FR" sz="1600" dirty="0" smtClean="0"/>
                <a:t>contenu d’informations clés qui peuvent être </a:t>
              </a:r>
              <a:r>
                <a:rPr lang="fr-FR" sz="1600" dirty="0"/>
                <a:t>représentées </a:t>
              </a:r>
              <a:r>
                <a:rPr lang="fr-FR" sz="1600" dirty="0" smtClean="0"/>
                <a:t>avec </a:t>
              </a:r>
              <a:r>
                <a:rPr lang="fr-FR" sz="1600" dirty="0"/>
                <a:t>des mots, des phrases, des questions, des images, des chiffres, ou même un petit </a:t>
              </a:r>
              <a:r>
                <a:rPr lang="fr-FR" sz="1600" dirty="0" smtClean="0"/>
                <a:t>croquis.  </a:t>
              </a:r>
            </a:p>
            <a:p>
              <a:pPr algn="just"/>
              <a:endParaRPr lang="fr-FR" sz="1600" dirty="0"/>
            </a:p>
            <a:p>
              <a:pPr algn="just"/>
              <a:r>
                <a:rPr lang="fr-FR" sz="1600" dirty="0"/>
                <a:t>L’utilisation des cartes double-face (</a:t>
              </a:r>
              <a:r>
                <a:rPr lang="fr-FR" sz="1600" dirty="0" err="1"/>
                <a:t>flashcards</a:t>
              </a:r>
              <a:r>
                <a:rPr lang="fr-FR" sz="1600" dirty="0"/>
                <a:t>) </a:t>
              </a:r>
              <a:r>
                <a:rPr lang="fr-FR" sz="1600" dirty="0" smtClean="0"/>
                <a:t>facilite le </a:t>
              </a:r>
              <a:r>
                <a:rPr lang="fr-FR" sz="1600" dirty="0"/>
                <a:t>processus de réactivation des éléments à maîtriser sur le bout des doigts et participent à l’inscription dans la mémoire à long terme</a:t>
              </a:r>
              <a:r>
                <a:rPr lang="fr-FR" sz="1600" dirty="0" smtClean="0"/>
                <a:t>. Cet outil est utile pour </a:t>
              </a:r>
              <a:r>
                <a:rPr lang="fr-FR" sz="1400" dirty="0" smtClean="0"/>
                <a:t>les</a:t>
              </a:r>
              <a:r>
                <a:rPr lang="fr-FR" sz="1600" dirty="0" smtClean="0"/>
                <a:t> apprentissages qui requièrent une forte mémorisation de la part des élèves. </a:t>
              </a:r>
            </a:p>
            <a:p>
              <a:pPr algn="just"/>
              <a:endParaRPr lang="fr-FR" sz="1600" dirty="0"/>
            </a:p>
            <a:p>
              <a:pPr algn="just"/>
              <a:r>
                <a:rPr lang="fr-FR" sz="1600" dirty="0"/>
                <a:t>Cette </a:t>
              </a:r>
              <a:r>
                <a:rPr lang="fr-FR" sz="1600" dirty="0" smtClean="0"/>
                <a:t>méthode est </a:t>
              </a:r>
              <a:r>
                <a:rPr lang="fr-FR" sz="1600" dirty="0"/>
                <a:t>particulièrement </a:t>
              </a:r>
              <a:r>
                <a:rPr lang="fr-FR" sz="1600" dirty="0" smtClean="0"/>
                <a:t>efficace </a:t>
              </a:r>
              <a:r>
                <a:rPr lang="fr-FR" sz="1600" dirty="0"/>
                <a:t>pour les </a:t>
              </a:r>
              <a:r>
                <a:rPr lang="fr-FR" sz="1600" dirty="0" smtClean="0"/>
                <a:t>élèves qui </a:t>
              </a:r>
              <a:r>
                <a:rPr lang="fr-FR" sz="1600" dirty="0"/>
                <a:t>ont une mémoire visuelle </a:t>
              </a:r>
              <a:r>
                <a:rPr lang="fr-FR" sz="1600" dirty="0" smtClean="0"/>
                <a:t>et/ou des </a:t>
              </a:r>
              <a:r>
                <a:rPr lang="fr-FR" sz="1600" dirty="0"/>
                <a:t>troubles spécifiques d’apprentissage. </a:t>
              </a:r>
              <a:endParaRPr lang="fr-FR" sz="1600" dirty="0" smtClean="0"/>
            </a:p>
            <a:p>
              <a:pPr algn="just"/>
              <a:endParaRPr lang="fr-FR" sz="1600" dirty="0"/>
            </a:p>
            <a:p>
              <a:pPr algn="just"/>
              <a:r>
                <a:rPr lang="fr-FR" sz="1600" dirty="0" smtClean="0"/>
                <a:t>Un </a:t>
              </a:r>
              <a:r>
                <a:rPr lang="fr-FR" sz="1600" dirty="0"/>
                <a:t>espacement croissant </a:t>
              </a:r>
              <a:r>
                <a:rPr lang="fr-FR" sz="1600" dirty="0" smtClean="0"/>
                <a:t>de l’utilisation des cartes </a:t>
              </a:r>
              <a:r>
                <a:rPr lang="fr-FR" sz="1600" dirty="0" smtClean="0"/>
                <a:t>dans le temps est </a:t>
              </a:r>
              <a:r>
                <a:rPr lang="fr-FR" sz="1600" dirty="0" smtClean="0"/>
                <a:t>recommandé</a:t>
              </a:r>
              <a:r>
                <a:rPr lang="fr-FR" sz="1600" dirty="0"/>
                <a:t> </a:t>
              </a:r>
              <a:r>
                <a:rPr lang="fr-FR" sz="1600" dirty="0" smtClean="0"/>
                <a:t>afin de réactiver les éléments à </a:t>
              </a:r>
              <a:r>
                <a:rPr lang="fr-FR" sz="1600" dirty="0"/>
                <a:t>maitriser. A chaque fois que l’on répond juste à une question la carte passe dans le paquet supérieur et inversement à chaque fois que l’on se trompe la carte repasse dans le paquet inférieur. </a:t>
              </a:r>
              <a:endParaRPr lang="fr-FR" sz="1600" dirty="0" smtClean="0"/>
            </a:p>
          </p:txBody>
        </p:sp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8111" y="7987025"/>
              <a:ext cx="3221502" cy="1771554"/>
            </a:xfrm>
            <a:prstGeom prst="rect">
              <a:avLst/>
            </a:prstGeom>
          </p:spPr>
        </p:pic>
        <p:sp>
          <p:nvSpPr>
            <p:cNvPr id="8" name="ZoneTexte 7"/>
            <p:cNvSpPr txBox="1"/>
            <p:nvPr/>
          </p:nvSpPr>
          <p:spPr>
            <a:xfrm>
              <a:off x="787915" y="8226471"/>
              <a:ext cx="22067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Cartes double face Bac pro hydraulique</a:t>
              </a:r>
              <a:endParaRPr lang="fr-FR" dirty="0"/>
            </a:p>
          </p:txBody>
        </p:sp>
        <p:sp>
          <p:nvSpPr>
            <p:cNvPr id="9" name="Flèche vers le bas 8"/>
            <p:cNvSpPr/>
            <p:nvPr/>
          </p:nvSpPr>
          <p:spPr>
            <a:xfrm>
              <a:off x="1750630" y="8872802"/>
              <a:ext cx="281353" cy="618978"/>
            </a:xfrm>
            <a:prstGeom prst="down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9924336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39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64266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ZoneTexte 94">
            <a:extLst>
              <a:ext uri="{FF2B5EF4-FFF2-40B4-BE49-F238E27FC236}">
                <a16:creationId xmlns:a16="http://schemas.microsoft.com/office/drawing/2014/main" xmlns="" id="{335AE193-7CD5-4011-970A-FF445505C853}"/>
              </a:ext>
            </a:extLst>
          </p:cNvPr>
          <p:cNvSpPr txBox="1"/>
          <p:nvPr/>
        </p:nvSpPr>
        <p:spPr>
          <a:xfrm>
            <a:off x="598784" y="11913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xmlns="" id="{94C83C46-E78D-4BF3-BF19-3D86143B128D}"/>
              </a:ext>
            </a:extLst>
          </p:cNvPr>
          <p:cNvSpPr txBox="1"/>
          <p:nvPr/>
        </p:nvSpPr>
        <p:spPr>
          <a:xfrm>
            <a:off x="2625958" y="11484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7" name="ZoneTexte 96">
            <a:extLst>
              <a:ext uri="{FF2B5EF4-FFF2-40B4-BE49-F238E27FC236}">
                <a16:creationId xmlns:a16="http://schemas.microsoft.com/office/drawing/2014/main" xmlns="" id="{B091A1CD-6216-4EEB-AF47-9EDDAEFC4E56}"/>
              </a:ext>
            </a:extLst>
          </p:cNvPr>
          <p:cNvSpPr txBox="1"/>
          <p:nvPr/>
        </p:nvSpPr>
        <p:spPr>
          <a:xfrm>
            <a:off x="4565070" y="113141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xmlns="" id="{FA2ED614-FB8E-4F1D-865C-B67EFB90F9D9}"/>
              </a:ext>
            </a:extLst>
          </p:cNvPr>
          <p:cNvSpPr txBox="1"/>
          <p:nvPr/>
        </p:nvSpPr>
        <p:spPr>
          <a:xfrm>
            <a:off x="659623" y="43379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xmlns="" id="{36EA6C06-446B-4C5A-B66F-4171ABD9C2DC}"/>
              </a:ext>
            </a:extLst>
          </p:cNvPr>
          <p:cNvSpPr txBox="1"/>
          <p:nvPr/>
        </p:nvSpPr>
        <p:spPr>
          <a:xfrm>
            <a:off x="4565070" y="7285971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xmlns="" id="{BA6C6BCD-CE2C-4DF1-AD5F-408227896F3E}"/>
              </a:ext>
            </a:extLst>
          </p:cNvPr>
          <p:cNvSpPr txBox="1"/>
          <p:nvPr/>
        </p:nvSpPr>
        <p:spPr>
          <a:xfrm>
            <a:off x="2643620" y="729437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xmlns="" id="{FB752C86-A63B-4206-B4E8-E22D395CB7E7}"/>
              </a:ext>
            </a:extLst>
          </p:cNvPr>
          <p:cNvSpPr txBox="1"/>
          <p:nvPr/>
        </p:nvSpPr>
        <p:spPr>
          <a:xfrm>
            <a:off x="598785" y="7297803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xmlns="" id="{111A4F52-32C9-4A88-9D50-249203CAA508}"/>
              </a:ext>
            </a:extLst>
          </p:cNvPr>
          <p:cNvSpPr txBox="1"/>
          <p:nvPr/>
        </p:nvSpPr>
        <p:spPr>
          <a:xfrm>
            <a:off x="4596088" y="4343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xmlns="" id="{02256FEC-4AF9-4E3D-8139-FBB30EF75F12}"/>
              </a:ext>
            </a:extLst>
          </p:cNvPr>
          <p:cNvSpPr txBox="1"/>
          <p:nvPr/>
        </p:nvSpPr>
        <p:spPr>
          <a:xfrm>
            <a:off x="2594150" y="432365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D0B1480F-5583-41C4-BB94-9324C42B8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26" y="1833706"/>
            <a:ext cx="1506273" cy="87462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248BC0CD-F0E5-485B-BE30-08440B8D09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0428" y="1804794"/>
            <a:ext cx="1681425" cy="108585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A971AF01-F247-4104-9598-E55D207D5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3730" y="1639217"/>
            <a:ext cx="1633644" cy="12668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28CC1116-F431-41EE-97E9-1276930D5B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623" y="4788259"/>
            <a:ext cx="1506273" cy="134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E328E488-11E8-474D-88EA-C6EB69ACFF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4150" y="4702577"/>
            <a:ext cx="1687703" cy="126589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EFB7A14C-47A6-4EDF-B06A-2706C018B5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27944" y="4787320"/>
            <a:ext cx="1486445" cy="106492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2B9CAF66-C44B-4F5B-A605-3E21013D09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0998" y="7878691"/>
            <a:ext cx="1494898" cy="113347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4FBA0CFF-1A83-400E-89EF-111CAE1108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25958" y="7736463"/>
            <a:ext cx="1443039" cy="125074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CDD5FDE9-F82B-4885-803E-D7865DB7217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7502" y="7540413"/>
            <a:ext cx="1687703" cy="60697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xmlns="" id="{41C1AD98-0AF9-4040-A454-4D2398819F9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37503" y="7958452"/>
            <a:ext cx="1649500" cy="70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3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37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61480" y="3449803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42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597375" y="3423581"/>
            <a:ext cx="3821679" cy="3059999"/>
            <a:chOff x="597375" y="3423581"/>
            <a:chExt cx="3821679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597375" y="4327220"/>
              <a:ext cx="1687703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Clapet de contrôle du débit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Régulateur du débit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Avec clapet de décharge au retour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Clapet de contrôle du débit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Clapet anti-retour d’étranglement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4100" y="4341241"/>
            <a:ext cx="1983145" cy="5079985"/>
            <a:chOff x="2433706" y="4463015"/>
            <a:chExt cx="1983145" cy="5079985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660692" y="4463015"/>
              <a:ext cx="168770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Clapet de contrôle du débit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Régulateur du débit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Le débit ne dépend pas de la différence de pression ou de la charge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2525545" y="6483001"/>
            <a:ext cx="3869857" cy="3059999"/>
            <a:chOff x="2525545" y="6483001"/>
            <a:chExt cx="3869857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43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2525545" y="7289620"/>
              <a:ext cx="1687703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Clapet de contrôle du débit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Diviseur de débit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Partage selon un rapport fixe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45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547297" y="6971388"/>
              <a:ext cx="1687703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Valve pression</a:t>
              </a: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Valve de limitation de pression ajustable directement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Normalement fermée, ouverte quand la pression atteint le niveau maximal désiré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163696"/>
            <a:ext cx="16877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Activation pour distributeurs à action directe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Activation pneumatique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38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Clapet de contrôle du débit 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Gicleur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Courte course du tiroir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177059"/>
            <a:ext cx="168770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Clapet de contrôle du débit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Etrangleur fixe ou réglable 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Le débit dépend de la différence de pression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xmlns="" id="{978C77D4-806E-426A-92BD-B2FC2FEB656E}"/>
              </a:ext>
            </a:extLst>
          </p:cNvPr>
          <p:cNvSpPr txBox="1"/>
          <p:nvPr/>
        </p:nvSpPr>
        <p:spPr>
          <a:xfrm>
            <a:off x="4577066" y="7309264"/>
            <a:ext cx="175146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Clapet de contrôle du débit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Régulateur du débit à 3 voies 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Le débit excédentaire passe par la troisième voie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263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48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ZoneTexte 94">
            <a:extLst>
              <a:ext uri="{FF2B5EF4-FFF2-40B4-BE49-F238E27FC236}">
                <a16:creationId xmlns:a16="http://schemas.microsoft.com/office/drawing/2014/main" xmlns="" id="{335AE193-7CD5-4011-970A-FF445505C853}"/>
              </a:ext>
            </a:extLst>
          </p:cNvPr>
          <p:cNvSpPr txBox="1"/>
          <p:nvPr/>
        </p:nvSpPr>
        <p:spPr>
          <a:xfrm>
            <a:off x="598784" y="11913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xmlns="" id="{94C83C46-E78D-4BF3-BF19-3D86143B128D}"/>
              </a:ext>
            </a:extLst>
          </p:cNvPr>
          <p:cNvSpPr txBox="1"/>
          <p:nvPr/>
        </p:nvSpPr>
        <p:spPr>
          <a:xfrm>
            <a:off x="2625958" y="11484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7" name="ZoneTexte 96">
            <a:extLst>
              <a:ext uri="{FF2B5EF4-FFF2-40B4-BE49-F238E27FC236}">
                <a16:creationId xmlns:a16="http://schemas.microsoft.com/office/drawing/2014/main" xmlns="" id="{B091A1CD-6216-4EEB-AF47-9EDDAEFC4E56}"/>
              </a:ext>
            </a:extLst>
          </p:cNvPr>
          <p:cNvSpPr txBox="1"/>
          <p:nvPr/>
        </p:nvSpPr>
        <p:spPr>
          <a:xfrm>
            <a:off x="4565070" y="113141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xmlns="" id="{FA2ED614-FB8E-4F1D-865C-B67EFB90F9D9}"/>
              </a:ext>
            </a:extLst>
          </p:cNvPr>
          <p:cNvSpPr txBox="1"/>
          <p:nvPr/>
        </p:nvSpPr>
        <p:spPr>
          <a:xfrm>
            <a:off x="659623" y="43379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xmlns="" id="{36EA6C06-446B-4C5A-B66F-4171ABD9C2DC}"/>
              </a:ext>
            </a:extLst>
          </p:cNvPr>
          <p:cNvSpPr txBox="1"/>
          <p:nvPr/>
        </p:nvSpPr>
        <p:spPr>
          <a:xfrm>
            <a:off x="4565070" y="7285971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xmlns="" id="{BA6C6BCD-CE2C-4DF1-AD5F-408227896F3E}"/>
              </a:ext>
            </a:extLst>
          </p:cNvPr>
          <p:cNvSpPr txBox="1"/>
          <p:nvPr/>
        </p:nvSpPr>
        <p:spPr>
          <a:xfrm>
            <a:off x="2643620" y="729437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xmlns="" id="{FB752C86-A63B-4206-B4E8-E22D395CB7E7}"/>
              </a:ext>
            </a:extLst>
          </p:cNvPr>
          <p:cNvSpPr txBox="1"/>
          <p:nvPr/>
        </p:nvSpPr>
        <p:spPr>
          <a:xfrm>
            <a:off x="598785" y="7297803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xmlns="" id="{111A4F52-32C9-4A88-9D50-249203CAA508}"/>
              </a:ext>
            </a:extLst>
          </p:cNvPr>
          <p:cNvSpPr txBox="1"/>
          <p:nvPr/>
        </p:nvSpPr>
        <p:spPr>
          <a:xfrm>
            <a:off x="4596088" y="4343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xmlns="" id="{02256FEC-4AF9-4E3D-8139-FBB30EF75F12}"/>
              </a:ext>
            </a:extLst>
          </p:cNvPr>
          <p:cNvSpPr txBox="1"/>
          <p:nvPr/>
        </p:nvSpPr>
        <p:spPr>
          <a:xfrm>
            <a:off x="2594150" y="432365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pic>
        <p:nvPicPr>
          <p:cNvPr id="94" name="Image 93">
            <a:extLst>
              <a:ext uri="{FF2B5EF4-FFF2-40B4-BE49-F238E27FC236}">
                <a16:creationId xmlns:a16="http://schemas.microsoft.com/office/drawing/2014/main" xmlns="" id="{488F3E3F-3FF2-4676-B30F-6F8CBA0F4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181" y="1451714"/>
            <a:ext cx="1687703" cy="606970"/>
          </a:xfrm>
          <a:prstGeom prst="rect">
            <a:avLst/>
          </a:prstGeom>
        </p:spPr>
      </p:pic>
      <p:pic>
        <p:nvPicPr>
          <p:cNvPr id="108" name="Image 107">
            <a:extLst>
              <a:ext uri="{FF2B5EF4-FFF2-40B4-BE49-F238E27FC236}">
                <a16:creationId xmlns:a16="http://schemas.microsoft.com/office/drawing/2014/main" xmlns="" id="{85D51806-251A-4D17-AF3D-0DA35A5FC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629" y="1477758"/>
            <a:ext cx="1687703" cy="60697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7D042930-C76C-4007-A4D7-D6EA5F7BE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58" y="1825498"/>
            <a:ext cx="1714929" cy="96104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E4A33B96-8F94-4B27-B023-5E0E34137D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9935" y="1917401"/>
            <a:ext cx="1705033" cy="9509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1C3A4FE9-47B6-4622-AF8D-B7D32C6D01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5070" y="1808073"/>
            <a:ext cx="1718721" cy="94619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3E53BD6D-6A8D-4C87-889E-F45FEC1184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055" y="4721493"/>
            <a:ext cx="1687704" cy="136207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A6644876-A617-4C0A-BB88-ECF788AB0E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9599" y="4633587"/>
            <a:ext cx="1687703" cy="15621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D5523CE2-EC05-4E94-9772-AC9590869F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6584" y="4591905"/>
            <a:ext cx="1276350" cy="178117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AD40A6C1-33AC-4A56-850A-79DA747791C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8055" y="7665461"/>
            <a:ext cx="1504950" cy="15621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AF5660B8-8E98-4AA6-8507-A304B51A344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40675" y="7741377"/>
            <a:ext cx="1371600" cy="13716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9E84A8A3-2E03-4815-B229-B47DCEA8748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52219" y="7713511"/>
            <a:ext cx="1557726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4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46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51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639683" y="3423581"/>
            <a:ext cx="3779371" cy="3059999"/>
            <a:chOff x="639683" y="3423581"/>
            <a:chExt cx="3779371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50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639683" y="4463015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Refroidisseur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Accumulateur hydraulique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970" y="4433935"/>
            <a:ext cx="1983145" cy="5079985"/>
            <a:chOff x="2433706" y="4463015"/>
            <a:chExt cx="1983145" cy="5079985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660692" y="4463015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Filtre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2525171" y="6483001"/>
            <a:ext cx="3870231" cy="3059999"/>
            <a:chOff x="2525171" y="6483001"/>
            <a:chExt cx="3870231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52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2525171" y="7424110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Manomètre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54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Mesureur de débit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59443" y="1090967"/>
            <a:ext cx="168770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Valve pression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Valve pré-contrôlée de limitation de pression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Le conduit de l’huile de commande est normalement interne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47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25115" y="870247"/>
            <a:ext cx="184308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Valve pression</a:t>
            </a: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Valve de réduction de pression (régulation) ajustable directement</a:t>
            </a: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Normalement ouverte. Se ferme quand la pression de sortie atteint le niveau désiré. La connexion pour fuite d’huile est externe.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Réservoirs avec conduites, indications du niveau d’huile et aération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xmlns="" id="{978C77D4-806E-426A-92BD-B2FC2FEB656E}"/>
              </a:ext>
            </a:extLst>
          </p:cNvPr>
          <p:cNvSpPr txBox="1"/>
          <p:nvPr/>
        </p:nvSpPr>
        <p:spPr>
          <a:xfrm>
            <a:off x="4574432" y="7505650"/>
            <a:ext cx="17514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Chauffage</a:t>
            </a:r>
          </a:p>
        </p:txBody>
      </p:sp>
    </p:spTree>
    <p:extLst>
      <p:ext uri="{BB962C8B-B14F-4D97-AF65-F5344CB8AC3E}">
        <p14:creationId xmlns:p14="http://schemas.microsoft.com/office/powerpoint/2010/main" val="2728537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57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60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383186" y="6435768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62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0686" y="6435768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63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61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ZoneTexte 94">
            <a:extLst>
              <a:ext uri="{FF2B5EF4-FFF2-40B4-BE49-F238E27FC236}">
                <a16:creationId xmlns:a16="http://schemas.microsoft.com/office/drawing/2014/main" xmlns="" id="{335AE193-7CD5-4011-970A-FF445505C853}"/>
              </a:ext>
            </a:extLst>
          </p:cNvPr>
          <p:cNvSpPr txBox="1"/>
          <p:nvPr/>
        </p:nvSpPr>
        <p:spPr>
          <a:xfrm>
            <a:off x="598784" y="11913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xmlns="" id="{94C83C46-E78D-4BF3-BF19-3D86143B128D}"/>
              </a:ext>
            </a:extLst>
          </p:cNvPr>
          <p:cNvSpPr txBox="1"/>
          <p:nvPr/>
        </p:nvSpPr>
        <p:spPr>
          <a:xfrm>
            <a:off x="2625958" y="11484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7" name="ZoneTexte 96">
            <a:extLst>
              <a:ext uri="{FF2B5EF4-FFF2-40B4-BE49-F238E27FC236}">
                <a16:creationId xmlns:a16="http://schemas.microsoft.com/office/drawing/2014/main" xmlns="" id="{B091A1CD-6216-4EEB-AF47-9EDDAEFC4E56}"/>
              </a:ext>
            </a:extLst>
          </p:cNvPr>
          <p:cNvSpPr txBox="1"/>
          <p:nvPr/>
        </p:nvSpPr>
        <p:spPr>
          <a:xfrm>
            <a:off x="4565070" y="113141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xmlns="" id="{FA2ED614-FB8E-4F1D-865C-B67EFB90F9D9}"/>
              </a:ext>
            </a:extLst>
          </p:cNvPr>
          <p:cNvSpPr txBox="1"/>
          <p:nvPr/>
        </p:nvSpPr>
        <p:spPr>
          <a:xfrm>
            <a:off x="659623" y="43379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xmlns="" id="{36EA6C06-446B-4C5A-B66F-4171ABD9C2DC}"/>
              </a:ext>
            </a:extLst>
          </p:cNvPr>
          <p:cNvSpPr txBox="1"/>
          <p:nvPr/>
        </p:nvSpPr>
        <p:spPr>
          <a:xfrm>
            <a:off x="4565070" y="7285971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xmlns="" id="{BA6C6BCD-CE2C-4DF1-AD5F-408227896F3E}"/>
              </a:ext>
            </a:extLst>
          </p:cNvPr>
          <p:cNvSpPr txBox="1"/>
          <p:nvPr/>
        </p:nvSpPr>
        <p:spPr>
          <a:xfrm>
            <a:off x="2643620" y="729437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xmlns="" id="{FB752C86-A63B-4206-B4E8-E22D395CB7E7}"/>
              </a:ext>
            </a:extLst>
          </p:cNvPr>
          <p:cNvSpPr txBox="1"/>
          <p:nvPr/>
        </p:nvSpPr>
        <p:spPr>
          <a:xfrm>
            <a:off x="598785" y="7297803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xmlns="" id="{111A4F52-32C9-4A88-9D50-249203CAA508}"/>
              </a:ext>
            </a:extLst>
          </p:cNvPr>
          <p:cNvSpPr txBox="1"/>
          <p:nvPr/>
        </p:nvSpPr>
        <p:spPr>
          <a:xfrm>
            <a:off x="4596088" y="4343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xmlns="" id="{02256FEC-4AF9-4E3D-8139-FBB30EF75F12}"/>
              </a:ext>
            </a:extLst>
          </p:cNvPr>
          <p:cNvSpPr txBox="1"/>
          <p:nvPr/>
        </p:nvSpPr>
        <p:spPr>
          <a:xfrm>
            <a:off x="2594150" y="432365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5EBDE477-0118-4BB5-828B-8EEB8D3A6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93" y="1808210"/>
            <a:ext cx="1722594" cy="75789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9FA8D961-0199-4A40-A46B-023010459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069" y="1808210"/>
            <a:ext cx="1674221" cy="85551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CAF3CA8D-3D53-4D80-A98A-75C4ACC2BE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9294" y="1803898"/>
            <a:ext cx="1672799" cy="85551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751DB240-E926-4212-B7C2-BF086BC56A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176" y="4726755"/>
            <a:ext cx="1650311" cy="116462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FE637CB1-BB32-4603-87C8-1C754ABA2B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9191" y="4739118"/>
            <a:ext cx="1680100" cy="115226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C5F2E3EA-C8E2-490B-B7D0-99CF1853A14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3703" y="4782847"/>
            <a:ext cx="1735112" cy="110853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7A1ED2ED-36B9-48D4-8613-4DB8FA6DC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841" y="7760127"/>
            <a:ext cx="1650312" cy="107107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1C3FDAFE-1221-4B84-8DD3-31475C94F9A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63768" y="7768624"/>
            <a:ext cx="1637719" cy="88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587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55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60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639683" y="3423581"/>
            <a:ext cx="3779371" cy="3059999"/>
            <a:chOff x="639683" y="3423581"/>
            <a:chExt cx="3779371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639683" y="4463015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Distributeur 3/2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2003826" cy="3059999"/>
            <a:chOff x="4415432" y="3423581"/>
            <a:chExt cx="2003826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481072" y="3970572"/>
              <a:ext cx="1938186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Représentation des raccords par des majuscules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(à la position de départ 0)*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P pompes, pression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T réservoir, retour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A,B Consommateur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X,Y,Z Raccords de commande 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L Fuite d’huile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Désignation : </a:t>
              </a:r>
              <a:r>
                <a:rPr lang="fr-FR" sz="1100" b="1" dirty="0" err="1">
                  <a:solidFill>
                    <a:srgbClr val="7030A0"/>
                  </a:solidFill>
                </a:rPr>
                <a:t>p.e</a:t>
              </a:r>
              <a:endParaRPr lang="fr-FR" sz="11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Distributeur 4/3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4= Nb de raccords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3= Nb de positions du tiroir</a:t>
              </a:r>
            </a:p>
            <a:p>
              <a:pPr algn="ctr"/>
              <a:r>
                <a:rPr lang="fr-FR" sz="1100" b="1" dirty="0">
                  <a:solidFill>
                    <a:srgbClr val="7030A0"/>
                  </a:solidFill>
                </a:rPr>
                <a:t>Prononciation : Distributeur 4/3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970" y="4424537"/>
            <a:ext cx="1983145" cy="5089383"/>
            <a:chOff x="2433706" y="4453617"/>
            <a:chExt cx="1983145" cy="5089383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62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588326" y="4453617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Distributeur 2/2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2525171" y="6483001"/>
            <a:ext cx="3870231" cy="3059999"/>
            <a:chOff x="2525171" y="6483001"/>
            <a:chExt cx="3870231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61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2525171" y="7424110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Distributeur 6/3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63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X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392304" y="953865"/>
            <a:ext cx="2033236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rgbClr val="7030A0"/>
                </a:solidFill>
              </a:rPr>
              <a:t>Clapets qui pour l’ouverture ou fermeture alimentent multiple voies d’écoulement. Essentiellement, les distributeurs sont caractérisés par : -le nombre des positions du tiroir; représentation par un nombre correspondant de carrés; représentés par 0, a, b (*)</a:t>
            </a:r>
          </a:p>
          <a:p>
            <a:pPr algn="ctr"/>
            <a:r>
              <a:rPr lang="fr-FR" sz="1100" b="1" dirty="0">
                <a:solidFill>
                  <a:srgbClr val="7030A0"/>
                </a:solidFill>
              </a:rPr>
              <a:t>-le nombre de raccords et d’interconnexions dans les positions du tiroir; représenté par lignes et flèches 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56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Distributeur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Distributeur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xmlns="" id="{978C77D4-806E-426A-92BD-B2FC2FEB656E}"/>
              </a:ext>
            </a:extLst>
          </p:cNvPr>
          <p:cNvSpPr txBox="1"/>
          <p:nvPr/>
        </p:nvSpPr>
        <p:spPr>
          <a:xfrm>
            <a:off x="4574432" y="7505650"/>
            <a:ext cx="17514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Distributeur 4/3</a:t>
            </a:r>
          </a:p>
        </p:txBody>
      </p:sp>
    </p:spTree>
    <p:extLst>
      <p:ext uri="{BB962C8B-B14F-4D97-AF65-F5344CB8AC3E}">
        <p14:creationId xmlns:p14="http://schemas.microsoft.com/office/powerpoint/2010/main" val="2932367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117232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8DA5E8B3-5275-4FF7-AB1A-02B5E5BAD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415" y="1697822"/>
            <a:ext cx="1238196" cy="8080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74A9FBDE-B56C-4949-9473-559CB11597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8669" y="1498065"/>
            <a:ext cx="1608681" cy="1156804"/>
          </a:xfrm>
          <a:prstGeom prst="rect">
            <a:avLst/>
          </a:prstGeom>
        </p:spPr>
      </p:pic>
      <p:sp>
        <p:nvSpPr>
          <p:cNvPr id="97" name="ZoneTexte 96">
            <a:extLst>
              <a:ext uri="{FF2B5EF4-FFF2-40B4-BE49-F238E27FC236}">
                <a16:creationId xmlns:a16="http://schemas.microsoft.com/office/drawing/2014/main" xmlns="" id="{97DB712C-3D13-41AA-AC7F-7440FBA121F2}"/>
              </a:ext>
            </a:extLst>
          </p:cNvPr>
          <p:cNvSpPr txBox="1"/>
          <p:nvPr/>
        </p:nvSpPr>
        <p:spPr>
          <a:xfrm>
            <a:off x="2588669" y="1117666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xmlns="" id="{02B53AC5-7F5D-40FF-A01F-5DA69B8BD47F}"/>
              </a:ext>
            </a:extLst>
          </p:cNvPr>
          <p:cNvSpPr txBox="1"/>
          <p:nvPr/>
        </p:nvSpPr>
        <p:spPr>
          <a:xfrm>
            <a:off x="4596088" y="1117666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xmlns="" id="{27994538-F257-4859-AAF8-10DAC3753DCF}"/>
              </a:ext>
            </a:extLst>
          </p:cNvPr>
          <p:cNvSpPr txBox="1"/>
          <p:nvPr/>
        </p:nvSpPr>
        <p:spPr>
          <a:xfrm>
            <a:off x="639683" y="4198933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xmlns="" id="{90475C6D-4B1B-41F1-9BA7-1AA98B2251A7}"/>
              </a:ext>
            </a:extLst>
          </p:cNvPr>
          <p:cNvSpPr txBox="1"/>
          <p:nvPr/>
        </p:nvSpPr>
        <p:spPr>
          <a:xfrm>
            <a:off x="2588669" y="4213595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xmlns="" id="{742F69D3-5513-4C71-8F09-87429ED7002E}"/>
              </a:ext>
            </a:extLst>
          </p:cNvPr>
          <p:cNvSpPr txBox="1"/>
          <p:nvPr/>
        </p:nvSpPr>
        <p:spPr>
          <a:xfrm>
            <a:off x="4631270" y="4201091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xmlns="" id="{D0871DCF-345E-4295-A753-8FF72946870F}"/>
              </a:ext>
            </a:extLst>
          </p:cNvPr>
          <p:cNvSpPr txBox="1"/>
          <p:nvPr/>
        </p:nvSpPr>
        <p:spPr>
          <a:xfrm>
            <a:off x="609213" y="733779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xmlns="" id="{A9A2C7B5-27D8-4DC2-A061-9176C4ABAFED}"/>
              </a:ext>
            </a:extLst>
          </p:cNvPr>
          <p:cNvSpPr txBox="1"/>
          <p:nvPr/>
        </p:nvSpPr>
        <p:spPr>
          <a:xfrm>
            <a:off x="2617537" y="7330467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xmlns="" id="{64670BE7-8A8A-4539-BE6E-F16A9711B3E8}"/>
              </a:ext>
            </a:extLst>
          </p:cNvPr>
          <p:cNvSpPr txBox="1"/>
          <p:nvPr/>
        </p:nvSpPr>
        <p:spPr>
          <a:xfrm>
            <a:off x="4593885" y="7372602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B86A3AE5-7F8E-456B-AC62-41D0733F58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3730" y="1670126"/>
            <a:ext cx="1438855" cy="89361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8D109C94-2FD1-48D1-A4F8-2BD5F9E24F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213" y="4659249"/>
            <a:ext cx="1514475" cy="98107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0B7FD7B3-6B02-4B05-BFE8-E3FF539E25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5321" y="4702166"/>
            <a:ext cx="1666875" cy="98107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16FE26F3-26DF-4374-9C77-AEB3890D23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2779" y="4702166"/>
            <a:ext cx="1381125" cy="8763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C12CEEF6-37B7-4169-AD62-6111E7552D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5912" y="7911191"/>
            <a:ext cx="1476375" cy="80962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D5F9C056-0DB6-4372-9474-D023196E01F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21021" y="7906899"/>
            <a:ext cx="1552575" cy="85725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454F911F-3441-400F-8D5E-78666EEF4F6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1270" y="7918670"/>
            <a:ext cx="138112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74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1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6152" y="3462038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576565" y="4561932"/>
              <a:ext cx="17514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Une pédale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 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79856" y="4485780"/>
              <a:ext cx="16877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Un levier à main avec arrêt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858" y="3355203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 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>
                  <a:solidFill>
                    <a:srgbClr val="7030A0"/>
                  </a:solidFill>
                </a:rPr>
                <a:t>Un sélecteur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Fonction « OU »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503104" y="7533430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Un galet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58407" y="7591460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Un poussoir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7" y="7452088"/>
              <a:ext cx="16877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Un rappel par ressort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436958"/>
            <a:ext cx="168770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Un clapet anti-retour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600" b="1" dirty="0">
                <a:solidFill>
                  <a:srgbClr val="7030A0"/>
                </a:solidFill>
              </a:rPr>
              <a:t>Avec</a:t>
            </a:r>
            <a:r>
              <a:rPr lang="fr-FR" sz="1400" b="1" dirty="0">
                <a:solidFill>
                  <a:srgbClr val="7030A0"/>
                </a:solidFill>
              </a:rPr>
              <a:t> ou </a:t>
            </a:r>
            <a:r>
              <a:rPr lang="fr-FR" sz="1600" b="1" dirty="0">
                <a:solidFill>
                  <a:srgbClr val="7030A0"/>
                </a:solidFill>
              </a:rPr>
              <a:t>Sans</a:t>
            </a:r>
            <a:r>
              <a:rPr lang="fr-FR" sz="1400" b="1" dirty="0">
                <a:solidFill>
                  <a:srgbClr val="7030A0"/>
                </a:solidFill>
              </a:rPr>
              <a:t> ressort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 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9856" y="1195446"/>
            <a:ext cx="168770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Un clapet anti-retour piloté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Ouvre le sens obturée par pression sur un raccordement de commande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595785" y="1080061"/>
            <a:ext cx="168770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Un clapet à siège à activation magnétique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Ouvre le sens obturée par activation des aimants</a:t>
            </a:r>
          </a:p>
        </p:txBody>
      </p:sp>
    </p:spTree>
    <p:extLst>
      <p:ext uri="{BB962C8B-B14F-4D97-AF65-F5344CB8AC3E}">
        <p14:creationId xmlns:p14="http://schemas.microsoft.com/office/powerpoint/2010/main" val="3022225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12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80FA97DF-B2A1-4229-8D97-945DFA6C5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09" y="1875383"/>
            <a:ext cx="1667779" cy="790575"/>
          </a:xfrm>
          <a:prstGeom prst="rect">
            <a:avLst/>
          </a:prstGeom>
        </p:spPr>
      </p:pic>
      <p:sp>
        <p:nvSpPr>
          <p:cNvPr id="95" name="ZoneTexte 94">
            <a:extLst>
              <a:ext uri="{FF2B5EF4-FFF2-40B4-BE49-F238E27FC236}">
                <a16:creationId xmlns:a16="http://schemas.microsoft.com/office/drawing/2014/main" xmlns="" id="{335AE193-7CD5-4011-970A-FF445505C853}"/>
              </a:ext>
            </a:extLst>
          </p:cNvPr>
          <p:cNvSpPr txBox="1"/>
          <p:nvPr/>
        </p:nvSpPr>
        <p:spPr>
          <a:xfrm>
            <a:off x="598784" y="11913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xmlns="" id="{94C83C46-E78D-4BF3-BF19-3D86143B128D}"/>
              </a:ext>
            </a:extLst>
          </p:cNvPr>
          <p:cNvSpPr txBox="1"/>
          <p:nvPr/>
        </p:nvSpPr>
        <p:spPr>
          <a:xfrm>
            <a:off x="2625958" y="11484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7" name="ZoneTexte 96">
            <a:extLst>
              <a:ext uri="{FF2B5EF4-FFF2-40B4-BE49-F238E27FC236}">
                <a16:creationId xmlns:a16="http://schemas.microsoft.com/office/drawing/2014/main" xmlns="" id="{B091A1CD-6216-4EEB-AF47-9EDDAEFC4E56}"/>
              </a:ext>
            </a:extLst>
          </p:cNvPr>
          <p:cNvSpPr txBox="1"/>
          <p:nvPr/>
        </p:nvSpPr>
        <p:spPr>
          <a:xfrm>
            <a:off x="4565070" y="113141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xmlns="" id="{FA2ED614-FB8E-4F1D-865C-B67EFB90F9D9}"/>
              </a:ext>
            </a:extLst>
          </p:cNvPr>
          <p:cNvSpPr txBox="1"/>
          <p:nvPr/>
        </p:nvSpPr>
        <p:spPr>
          <a:xfrm>
            <a:off x="659623" y="43379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xmlns="" id="{36EA6C06-446B-4C5A-B66F-4171ABD9C2DC}"/>
              </a:ext>
            </a:extLst>
          </p:cNvPr>
          <p:cNvSpPr txBox="1"/>
          <p:nvPr/>
        </p:nvSpPr>
        <p:spPr>
          <a:xfrm>
            <a:off x="4565070" y="7285971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ces symboles ?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xmlns="" id="{BA6C6BCD-CE2C-4DF1-AD5F-408227896F3E}"/>
              </a:ext>
            </a:extLst>
          </p:cNvPr>
          <p:cNvSpPr txBox="1"/>
          <p:nvPr/>
        </p:nvSpPr>
        <p:spPr>
          <a:xfrm>
            <a:off x="2643620" y="729437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xmlns="" id="{FB752C86-A63B-4206-B4E8-E22D395CB7E7}"/>
              </a:ext>
            </a:extLst>
          </p:cNvPr>
          <p:cNvSpPr txBox="1"/>
          <p:nvPr/>
        </p:nvSpPr>
        <p:spPr>
          <a:xfrm>
            <a:off x="598785" y="7297803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xmlns="" id="{111A4F52-32C9-4A88-9D50-249203CAA508}"/>
              </a:ext>
            </a:extLst>
          </p:cNvPr>
          <p:cNvSpPr txBox="1"/>
          <p:nvPr/>
        </p:nvSpPr>
        <p:spPr>
          <a:xfrm>
            <a:off x="4596088" y="4343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xmlns="" id="{02256FEC-4AF9-4E3D-8139-FBB30EF75F12}"/>
              </a:ext>
            </a:extLst>
          </p:cNvPr>
          <p:cNvSpPr txBox="1"/>
          <p:nvPr/>
        </p:nvSpPr>
        <p:spPr>
          <a:xfrm>
            <a:off x="2594150" y="432365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8201B667-8A6B-4A20-A605-BC1160AF91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8981" y="1745955"/>
            <a:ext cx="1657350" cy="8477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715FBD19-2502-4567-BADF-7B9D48C0FF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4589" y="1640697"/>
            <a:ext cx="1687703" cy="98107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D1E97CB2-B133-4772-8455-4F0DA543C5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83" y="4690963"/>
            <a:ext cx="1687703" cy="105727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74256C0B-E80D-4DF2-A021-7CA765BD31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08981" y="4840735"/>
            <a:ext cx="1619250" cy="85725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1AA075C2-1153-4DDC-AD12-83A411659C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6089" y="4751634"/>
            <a:ext cx="1636204" cy="9525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8B9C3195-4EAA-4832-A87D-A2FB5A6244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8031" y="7760127"/>
            <a:ext cx="1647825" cy="115252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91575B75-E00B-4721-B03E-00D72D0E63D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67260" y="7671339"/>
            <a:ext cx="1687704" cy="124131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FB694412-C435-4A65-97FB-21EAE5E2B8E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65070" y="7773990"/>
            <a:ext cx="1721290" cy="112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82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10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639683" y="3423581"/>
            <a:ext cx="3779371" cy="3059999"/>
            <a:chOff x="639683" y="3423581"/>
            <a:chExt cx="3779371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639683" y="4463015"/>
              <a:ext cx="168770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Amortissage réglable sur les deux côtés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Vérin à double effet à tige traversante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Faces de piston semblables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970" y="4433935"/>
            <a:ext cx="1983145" cy="5079985"/>
            <a:chOff x="2433706" y="4463015"/>
            <a:chExt cx="1983145" cy="5079985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660692" y="4463015"/>
              <a:ext cx="168770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Vérin avec amortissage en fin de cours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2525171" y="6483001"/>
            <a:ext cx="3870231" cy="3059999"/>
            <a:chOff x="2525171" y="6483001"/>
            <a:chExt cx="3870231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2525171" y="7424110"/>
              <a:ext cx="16877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Vérin avec senseurs limite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Pompes  à un sens d’écoulement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Conversion de l’énergie mécanique en énergie hydraulique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163696"/>
            <a:ext cx="1687703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b="1" dirty="0">
                <a:solidFill>
                  <a:srgbClr val="7030A0"/>
                </a:solidFill>
              </a:rPr>
              <a:t>Vérin à simple effet</a:t>
            </a:r>
          </a:p>
          <a:p>
            <a:pPr algn="ctr"/>
            <a:endParaRPr lang="fr-FR" sz="8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Conversion de l’énergie hydraulique en énergie mécanique avec mouvement linéaire</a:t>
            </a: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Vérin à simple effet avec rappel par ressort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Vérin différentiel à double effet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Face de piston différente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xmlns="" id="{978C77D4-806E-426A-92BD-B2FC2FEB656E}"/>
              </a:ext>
            </a:extLst>
          </p:cNvPr>
          <p:cNvSpPr txBox="1"/>
          <p:nvPr/>
        </p:nvSpPr>
        <p:spPr>
          <a:xfrm>
            <a:off x="4574432" y="7505650"/>
            <a:ext cx="17514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Vérin télescopique</a:t>
            </a:r>
          </a:p>
        </p:txBody>
      </p:sp>
    </p:spTree>
    <p:extLst>
      <p:ext uri="{BB962C8B-B14F-4D97-AF65-F5344CB8AC3E}">
        <p14:creationId xmlns:p14="http://schemas.microsoft.com/office/powerpoint/2010/main" val="364999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21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27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19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31219CA5-EDC4-450C-9AD9-E6786B6A2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3" y="2237414"/>
            <a:ext cx="1754115" cy="73872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AB4F74E4-BF40-4351-A755-F73916555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985" y="1711942"/>
            <a:ext cx="1687703" cy="447675"/>
          </a:xfrm>
          <a:prstGeom prst="rect">
            <a:avLst/>
          </a:prstGeom>
        </p:spPr>
      </p:pic>
      <p:sp>
        <p:nvSpPr>
          <p:cNvPr id="97" name="ZoneTexte 96">
            <a:extLst>
              <a:ext uri="{FF2B5EF4-FFF2-40B4-BE49-F238E27FC236}">
                <a16:creationId xmlns:a16="http://schemas.microsoft.com/office/drawing/2014/main" xmlns="" id="{A46DD965-6BBB-46E5-B07A-84BED5CE42BE}"/>
              </a:ext>
            </a:extLst>
          </p:cNvPr>
          <p:cNvSpPr txBox="1"/>
          <p:nvPr/>
        </p:nvSpPr>
        <p:spPr>
          <a:xfrm>
            <a:off x="608474" y="1114042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ces symboles ?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xmlns="" id="{93731F0A-336C-45F9-99F7-3E1DC14E3C01}"/>
              </a:ext>
            </a:extLst>
          </p:cNvPr>
          <p:cNvSpPr txBox="1"/>
          <p:nvPr/>
        </p:nvSpPr>
        <p:spPr>
          <a:xfrm>
            <a:off x="2569713" y="1133450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ces symboles ?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xmlns="" id="{E9F1F312-FDA8-49D8-A21B-94E55AAD2624}"/>
              </a:ext>
            </a:extLst>
          </p:cNvPr>
          <p:cNvSpPr txBox="1"/>
          <p:nvPr/>
        </p:nvSpPr>
        <p:spPr>
          <a:xfrm>
            <a:off x="4542516" y="1099309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ces symboles ?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xmlns="" id="{27D16B9A-1AFB-481A-8C67-91A72521EA4A}"/>
              </a:ext>
            </a:extLst>
          </p:cNvPr>
          <p:cNvSpPr txBox="1"/>
          <p:nvPr/>
        </p:nvSpPr>
        <p:spPr>
          <a:xfrm>
            <a:off x="586268" y="4104179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ces symboles ?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xmlns="" id="{F5201BF2-C305-4CAA-9065-96A6DD864E97}"/>
              </a:ext>
            </a:extLst>
          </p:cNvPr>
          <p:cNvSpPr txBox="1"/>
          <p:nvPr/>
        </p:nvSpPr>
        <p:spPr>
          <a:xfrm>
            <a:off x="4565070" y="7285971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xmlns="" id="{8C4626FA-37EA-472B-8A50-64055AB17246}"/>
              </a:ext>
            </a:extLst>
          </p:cNvPr>
          <p:cNvSpPr txBox="1"/>
          <p:nvPr/>
        </p:nvSpPr>
        <p:spPr>
          <a:xfrm>
            <a:off x="4594714" y="4132924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ces symboles ?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xmlns="" id="{5575239E-824C-43D1-B25D-E60C5E57A3FD}"/>
              </a:ext>
            </a:extLst>
          </p:cNvPr>
          <p:cNvSpPr txBox="1"/>
          <p:nvPr/>
        </p:nvSpPr>
        <p:spPr>
          <a:xfrm>
            <a:off x="2564918" y="4096414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ces symboles ?</a:t>
            </a:r>
          </a:p>
        </p:txBody>
      </p:sp>
      <p:pic>
        <p:nvPicPr>
          <p:cNvPr id="116" name="Image 115">
            <a:extLst>
              <a:ext uri="{FF2B5EF4-FFF2-40B4-BE49-F238E27FC236}">
                <a16:creationId xmlns:a16="http://schemas.microsoft.com/office/drawing/2014/main" xmlns="" id="{2E657B56-5507-4EFD-91A7-F9E0D93CDE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7537" y="1651291"/>
            <a:ext cx="1687703" cy="447675"/>
          </a:xfrm>
          <a:prstGeom prst="rect">
            <a:avLst/>
          </a:prstGeom>
        </p:spPr>
      </p:pic>
      <p:pic>
        <p:nvPicPr>
          <p:cNvPr id="118" name="Image 117">
            <a:extLst>
              <a:ext uri="{FF2B5EF4-FFF2-40B4-BE49-F238E27FC236}">
                <a16:creationId xmlns:a16="http://schemas.microsoft.com/office/drawing/2014/main" xmlns="" id="{42112EC5-35D8-4EE8-B236-4E0DB4C2F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070" y="1659887"/>
            <a:ext cx="1687703" cy="447675"/>
          </a:xfrm>
          <a:prstGeom prst="rect">
            <a:avLst/>
          </a:prstGeom>
        </p:spPr>
      </p:pic>
      <p:pic>
        <p:nvPicPr>
          <p:cNvPr id="125" name="Image 124">
            <a:extLst>
              <a:ext uri="{FF2B5EF4-FFF2-40B4-BE49-F238E27FC236}">
                <a16:creationId xmlns:a16="http://schemas.microsoft.com/office/drawing/2014/main" xmlns="" id="{0F2CFFF7-540C-4363-B651-5BA954A51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985" y="4556282"/>
            <a:ext cx="1687703" cy="447675"/>
          </a:xfrm>
          <a:prstGeom prst="rect">
            <a:avLst/>
          </a:prstGeom>
        </p:spPr>
      </p:pic>
      <p:pic>
        <p:nvPicPr>
          <p:cNvPr id="126" name="Image 125">
            <a:extLst>
              <a:ext uri="{FF2B5EF4-FFF2-40B4-BE49-F238E27FC236}">
                <a16:creationId xmlns:a16="http://schemas.microsoft.com/office/drawing/2014/main" xmlns="" id="{101577EA-9D36-4E14-8B10-60F9760A3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473" y="4515858"/>
            <a:ext cx="1687703" cy="447675"/>
          </a:xfrm>
          <a:prstGeom prst="rect">
            <a:avLst/>
          </a:prstGeom>
        </p:spPr>
      </p:pic>
      <p:pic>
        <p:nvPicPr>
          <p:cNvPr id="127" name="Image 126">
            <a:extLst>
              <a:ext uri="{FF2B5EF4-FFF2-40B4-BE49-F238E27FC236}">
                <a16:creationId xmlns:a16="http://schemas.microsoft.com/office/drawing/2014/main" xmlns="" id="{E8716761-AF0B-4873-B656-9D2BF3C33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2516" y="4505405"/>
            <a:ext cx="1704499" cy="447675"/>
          </a:xfrm>
          <a:prstGeom prst="rect">
            <a:avLst/>
          </a:prstGeom>
        </p:spPr>
      </p:pic>
      <p:sp>
        <p:nvSpPr>
          <p:cNvPr id="129" name="ZoneTexte 128">
            <a:extLst>
              <a:ext uri="{FF2B5EF4-FFF2-40B4-BE49-F238E27FC236}">
                <a16:creationId xmlns:a16="http://schemas.microsoft.com/office/drawing/2014/main" xmlns="" id="{BAEA14BE-B41D-43FA-9993-A7A3AC530ABB}"/>
              </a:ext>
            </a:extLst>
          </p:cNvPr>
          <p:cNvSpPr txBox="1"/>
          <p:nvPr/>
        </p:nvSpPr>
        <p:spPr>
          <a:xfrm>
            <a:off x="524278" y="7188907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57CC13C7-CCA0-4743-97D1-8927456AD3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506" y="5050119"/>
            <a:ext cx="1625182" cy="101245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BBED312D-D312-4081-B7C6-297A3A2D70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4851" y="4914844"/>
            <a:ext cx="1537746" cy="97235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BB25FB61-013C-4FAC-80C9-A63EB8323A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282" y="7810495"/>
            <a:ext cx="1583774" cy="638175"/>
          </a:xfrm>
          <a:prstGeom prst="rect">
            <a:avLst/>
          </a:prstGeom>
        </p:spPr>
      </p:pic>
      <p:sp>
        <p:nvSpPr>
          <p:cNvPr id="132" name="ZoneTexte 131">
            <a:extLst>
              <a:ext uri="{FF2B5EF4-FFF2-40B4-BE49-F238E27FC236}">
                <a16:creationId xmlns:a16="http://schemas.microsoft.com/office/drawing/2014/main" xmlns="" id="{997AF366-D466-4897-A212-A8024D44DAFB}"/>
              </a:ext>
            </a:extLst>
          </p:cNvPr>
          <p:cNvSpPr txBox="1"/>
          <p:nvPr/>
        </p:nvSpPr>
        <p:spPr>
          <a:xfrm>
            <a:off x="2588614" y="7246603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ces symbole ?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E1DCA5C2-2A5F-4EF1-8177-394E9AA5C8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88614" y="2198874"/>
            <a:ext cx="1591203" cy="63674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xmlns="" id="{9F8F624E-0E59-46B0-B2A2-FCDF8A8EA4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5070" y="2177725"/>
            <a:ext cx="1687703" cy="79220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xmlns="" id="{4652D2EA-1A3E-4392-A940-4B5B9EB46F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79856" y="5086011"/>
            <a:ext cx="1687703" cy="76027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xmlns="" id="{0917B862-7208-43BF-B80D-F1D304028C2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19826" y="7888177"/>
            <a:ext cx="1794533" cy="50482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xmlns="" id="{0ABCA46F-2BDD-4FC1-B040-99720FE3520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65069" y="7800878"/>
            <a:ext cx="1687703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24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19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xmlns="" id="{FBCFB001-3695-4BC2-9069-3FB4DD3DC6AC}"/>
                </a:ext>
              </a:extLst>
            </p:cNvPr>
            <p:cNvSpPr txBox="1"/>
            <p:nvPr/>
          </p:nvSpPr>
          <p:spPr>
            <a:xfrm>
              <a:off x="681738" y="4261452"/>
              <a:ext cx="175146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7030A0"/>
                  </a:solidFill>
                </a:rPr>
                <a:t>Entraînement de pompe  </a:t>
              </a:r>
            </a:p>
            <a:p>
              <a:endParaRPr lang="fr-FR" sz="1400" b="1" dirty="0">
                <a:solidFill>
                  <a:srgbClr val="7030A0"/>
                </a:solidFill>
              </a:endParaRPr>
            </a:p>
            <a:p>
              <a:r>
                <a:rPr lang="fr-FR" sz="1400" b="1" dirty="0">
                  <a:solidFill>
                    <a:srgbClr val="7030A0"/>
                  </a:solidFill>
                </a:rPr>
                <a:t>Avec moteur de combustion</a:t>
              </a:r>
            </a:p>
          </p:txBody>
        </p: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2588590" y="4204831"/>
              <a:ext cx="168770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7030A0"/>
                  </a:solidFill>
                </a:rPr>
                <a:t>Entraînement de pompe</a:t>
              </a:r>
            </a:p>
            <a:p>
              <a:endParaRPr lang="fr-FR" sz="1400" b="1" dirty="0">
                <a:solidFill>
                  <a:srgbClr val="7030A0"/>
                </a:solidFill>
              </a:endParaRPr>
            </a:p>
            <a:p>
              <a:endParaRPr lang="fr-FR" sz="1400" b="1" dirty="0">
                <a:solidFill>
                  <a:srgbClr val="7030A0"/>
                </a:solidFill>
              </a:endParaRPr>
            </a:p>
            <a:p>
              <a:r>
                <a:rPr lang="fr-FR" sz="1400" b="1" dirty="0">
                  <a:solidFill>
                    <a:srgbClr val="7030A0"/>
                  </a:solidFill>
                </a:rPr>
                <a:t>Avec moteur électrique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96088" y="4204831"/>
              <a:ext cx="1687703" cy="2139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7030A0"/>
                  </a:solidFill>
                </a:rPr>
                <a:t>Pompe/Moteur</a:t>
              </a:r>
            </a:p>
            <a:p>
              <a:endParaRPr lang="fr-FR" sz="1400" b="1" dirty="0">
                <a:solidFill>
                  <a:srgbClr val="7030A0"/>
                </a:solidFill>
              </a:endParaRPr>
            </a:p>
            <a:p>
              <a:r>
                <a:rPr lang="fr-FR" sz="1400" b="1" dirty="0">
                  <a:solidFill>
                    <a:srgbClr val="7030A0"/>
                  </a:solidFill>
                </a:rPr>
                <a:t>Ensembles qui fonctionnent comme pompes aussi bien que comme moteurs hydrauliques</a:t>
              </a:r>
            </a:p>
            <a:p>
              <a:endParaRPr lang="fr-FR" sz="1050" b="1" dirty="0">
                <a:solidFill>
                  <a:srgbClr val="7030A0"/>
                </a:solidFill>
              </a:endParaRPr>
            </a:p>
            <a:p>
              <a:endParaRPr lang="fr-FR" sz="105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579856" y="7306861"/>
              <a:ext cx="168770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7030A0"/>
                  </a:solidFill>
                </a:rPr>
                <a:t>Conduites pour huile de pilotage et fuites d’huile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4527314" y="7209856"/>
              <a:ext cx="16877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7030A0"/>
                  </a:solidFill>
                </a:rPr>
                <a:t>Conduites principales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27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b="1" dirty="0">
                  <a:solidFill>
                    <a:srgbClr val="7030A0"/>
                  </a:solidFill>
                </a:rPr>
                <a:t>Conduites</a:t>
              </a:r>
            </a:p>
            <a:p>
              <a:endParaRPr lang="fr-FR" sz="1400" b="1" dirty="0">
                <a:solidFill>
                  <a:srgbClr val="7030A0"/>
                </a:solidFill>
              </a:endParaRPr>
            </a:p>
            <a:p>
              <a:r>
                <a:rPr lang="fr-FR" sz="1400" b="1" dirty="0">
                  <a:solidFill>
                    <a:srgbClr val="7030A0"/>
                  </a:solidFill>
                </a:rPr>
                <a:t>Tubes flexibles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 21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617537" y="1034602"/>
            <a:ext cx="168770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rgbClr val="7030A0"/>
                </a:solidFill>
              </a:rPr>
              <a:t>Moteur hydraulique à un sens d’écoulement  </a:t>
            </a:r>
          </a:p>
          <a:p>
            <a:endParaRPr lang="fr-FR" sz="1400" b="1" dirty="0">
              <a:solidFill>
                <a:srgbClr val="7030A0"/>
              </a:solidFill>
            </a:endParaRPr>
          </a:p>
          <a:p>
            <a:r>
              <a:rPr lang="fr-FR" sz="1400" b="1" dirty="0">
                <a:solidFill>
                  <a:srgbClr val="7030A0"/>
                </a:solidFill>
              </a:rPr>
              <a:t>Conversion de l’énergie hydraulique en énergie mécanique avec rotation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89424" y="1013666"/>
            <a:ext cx="168770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rgbClr val="7030A0"/>
                </a:solidFill>
              </a:rPr>
              <a:t>Moteur hydraulique à deux sens d’écoulements (réversible) </a:t>
            </a:r>
          </a:p>
          <a:p>
            <a:endParaRPr lang="fr-FR" sz="1400" b="1" dirty="0">
              <a:solidFill>
                <a:srgbClr val="7030A0"/>
              </a:solidFill>
            </a:endParaRPr>
          </a:p>
          <a:p>
            <a:r>
              <a:rPr lang="fr-FR" sz="1400" b="1" dirty="0">
                <a:solidFill>
                  <a:srgbClr val="7030A0"/>
                </a:solidFill>
              </a:rPr>
              <a:t>Conversion de l’énergie hydraulique en énergie mécanique avec rotation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xmlns="" id="{59C691C2-1B0D-446D-8676-6C715F4E1272}"/>
              </a:ext>
            </a:extLst>
          </p:cNvPr>
          <p:cNvSpPr txBox="1"/>
          <p:nvPr/>
        </p:nvSpPr>
        <p:spPr>
          <a:xfrm>
            <a:off x="4565070" y="1116736"/>
            <a:ext cx="16877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Pompes  à deux  sens d’écoulement (réversible)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Conversion de l’énergie mécanique en énergie hydraulique</a:t>
            </a:r>
          </a:p>
        </p:txBody>
      </p:sp>
    </p:spTree>
    <p:extLst>
      <p:ext uri="{BB962C8B-B14F-4D97-AF65-F5344CB8AC3E}">
        <p14:creationId xmlns:p14="http://schemas.microsoft.com/office/powerpoint/2010/main" val="1550020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30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2435909" y="3423581"/>
            <a:ext cx="1983145" cy="3059999"/>
            <a:chOff x="2435909" y="3423581"/>
            <a:chExt cx="1983145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706" y="6483001"/>
            <a:ext cx="1983145" cy="3059999"/>
            <a:chOff x="2433706" y="6483001"/>
            <a:chExt cx="1983145" cy="3059999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4412257" y="6483001"/>
            <a:ext cx="1983145" cy="3059999"/>
            <a:chOff x="4412257" y="6483001"/>
            <a:chExt cx="1983145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36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34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28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QUESTION 29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ZoneTexte 94">
            <a:extLst>
              <a:ext uri="{FF2B5EF4-FFF2-40B4-BE49-F238E27FC236}">
                <a16:creationId xmlns:a16="http://schemas.microsoft.com/office/drawing/2014/main" xmlns="" id="{335AE193-7CD5-4011-970A-FF445505C853}"/>
              </a:ext>
            </a:extLst>
          </p:cNvPr>
          <p:cNvSpPr txBox="1"/>
          <p:nvPr/>
        </p:nvSpPr>
        <p:spPr>
          <a:xfrm>
            <a:off x="598784" y="11913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xmlns="" id="{94C83C46-E78D-4BF3-BF19-3D86143B128D}"/>
              </a:ext>
            </a:extLst>
          </p:cNvPr>
          <p:cNvSpPr txBox="1"/>
          <p:nvPr/>
        </p:nvSpPr>
        <p:spPr>
          <a:xfrm>
            <a:off x="2625958" y="114845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97" name="ZoneTexte 96">
            <a:extLst>
              <a:ext uri="{FF2B5EF4-FFF2-40B4-BE49-F238E27FC236}">
                <a16:creationId xmlns:a16="http://schemas.microsoft.com/office/drawing/2014/main" xmlns="" id="{B091A1CD-6216-4EEB-AF47-9EDDAEFC4E56}"/>
              </a:ext>
            </a:extLst>
          </p:cNvPr>
          <p:cNvSpPr txBox="1"/>
          <p:nvPr/>
        </p:nvSpPr>
        <p:spPr>
          <a:xfrm>
            <a:off x="4565070" y="113141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xmlns="" id="{FA2ED614-FB8E-4F1D-865C-B67EFB90F9D9}"/>
              </a:ext>
            </a:extLst>
          </p:cNvPr>
          <p:cNvSpPr txBox="1"/>
          <p:nvPr/>
        </p:nvSpPr>
        <p:spPr>
          <a:xfrm>
            <a:off x="659623" y="433798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xmlns="" id="{36EA6C06-446B-4C5A-B66F-4171ABD9C2DC}"/>
              </a:ext>
            </a:extLst>
          </p:cNvPr>
          <p:cNvSpPr txBox="1"/>
          <p:nvPr/>
        </p:nvSpPr>
        <p:spPr>
          <a:xfrm>
            <a:off x="4565070" y="7285971"/>
            <a:ext cx="179453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xmlns="" id="{BA6C6BCD-CE2C-4DF1-AD5F-408227896F3E}"/>
              </a:ext>
            </a:extLst>
          </p:cNvPr>
          <p:cNvSpPr txBox="1"/>
          <p:nvPr/>
        </p:nvSpPr>
        <p:spPr>
          <a:xfrm>
            <a:off x="2643620" y="7294378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xmlns="" id="{FB752C86-A63B-4206-B4E8-E22D395CB7E7}"/>
              </a:ext>
            </a:extLst>
          </p:cNvPr>
          <p:cNvSpPr txBox="1"/>
          <p:nvPr/>
        </p:nvSpPr>
        <p:spPr>
          <a:xfrm>
            <a:off x="598785" y="7297803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xmlns="" id="{111A4F52-32C9-4A88-9D50-249203CAA508}"/>
              </a:ext>
            </a:extLst>
          </p:cNvPr>
          <p:cNvSpPr txBox="1"/>
          <p:nvPr/>
        </p:nvSpPr>
        <p:spPr>
          <a:xfrm>
            <a:off x="4596088" y="4343750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xmlns="" id="{02256FEC-4AF9-4E3D-8139-FBB30EF75F12}"/>
              </a:ext>
            </a:extLst>
          </p:cNvPr>
          <p:cNvSpPr txBox="1"/>
          <p:nvPr/>
        </p:nvSpPr>
        <p:spPr>
          <a:xfrm>
            <a:off x="2594150" y="4323659"/>
            <a:ext cx="168770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rgbClr val="7030A0"/>
                </a:solidFill>
              </a:rPr>
              <a:t>Que désigne ce symbole 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65737549-25C9-4A1B-9306-55F215121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84" y="1689799"/>
            <a:ext cx="1687703" cy="914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6A988D1C-879D-47C7-ACF8-29ECB1CA3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586" y="1709575"/>
            <a:ext cx="1687704" cy="100012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136D7430-9063-45C1-A812-9E8D80909C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352" y="1776249"/>
            <a:ext cx="1114425" cy="86677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223899F4-7039-4ECF-B39C-36F6407421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563" y="4720845"/>
            <a:ext cx="1513363" cy="97155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xmlns="" id="{AF2A0FDA-7D03-44B5-BC79-5C654B333E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1477" y="4743711"/>
            <a:ext cx="1502972" cy="92581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xmlns="" id="{E9A3DB54-DF6C-44D7-B614-2C0BF038A1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6088" y="4657136"/>
            <a:ext cx="1656685" cy="1018364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xmlns="" id="{3540FD5C-90AE-4F5A-BD6D-F9BC627219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623" y="7865213"/>
            <a:ext cx="1565303" cy="991743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xmlns="" id="{838A07C4-2228-421F-9B2A-09379E15B4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13299" y="7852716"/>
            <a:ext cx="1645991" cy="984984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xmlns="" id="{6C9A41F1-FA3B-454F-9C94-2E3D7AEE02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68402" y="7811808"/>
            <a:ext cx="1456618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62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e 167">
            <a:extLst>
              <a:ext uri="{FF2B5EF4-FFF2-40B4-BE49-F238E27FC236}">
                <a16:creationId xmlns:a16="http://schemas.microsoft.com/office/drawing/2014/main" xmlns="" id="{90FFD146-C1E9-45ED-9E34-924528FCC056}"/>
              </a:ext>
            </a:extLst>
          </p:cNvPr>
          <p:cNvGrpSpPr/>
          <p:nvPr/>
        </p:nvGrpSpPr>
        <p:grpSpPr>
          <a:xfrm>
            <a:off x="4412257" y="362999"/>
            <a:ext cx="1983145" cy="3059999"/>
            <a:chOff x="4412257" y="362999"/>
            <a:chExt cx="1983145" cy="3059999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xmlns="" id="{343B775D-69E5-4474-9CFD-3DC4D3094E1B}"/>
                </a:ext>
              </a:extLst>
            </p:cNvPr>
            <p:cNvSpPr/>
            <p:nvPr/>
          </p:nvSpPr>
          <p:spPr>
            <a:xfrm>
              <a:off x="4415402" y="362999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7" name="Ellipse 146">
              <a:extLst>
                <a:ext uri="{FF2B5EF4-FFF2-40B4-BE49-F238E27FC236}">
                  <a16:creationId xmlns:a16="http://schemas.microsoft.com/office/drawing/2014/main" xmlns="" id="{0673D045-A740-4D88-BA9F-7802A59DB830}"/>
                </a:ext>
              </a:extLst>
            </p:cNvPr>
            <p:cNvSpPr/>
            <p:nvPr/>
          </p:nvSpPr>
          <p:spPr>
            <a:xfrm>
              <a:off x="5181346" y="51716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xmlns="" id="{6A1E1A47-41A2-4870-911B-9DFBCF9FAB83}"/>
                </a:ext>
              </a:extLst>
            </p:cNvPr>
            <p:cNvCxnSpPr>
              <a:cxnSpLocks/>
              <a:endCxn id="39" idx="2"/>
            </p:cNvCxnSpPr>
            <p:nvPr/>
          </p:nvCxnSpPr>
          <p:spPr>
            <a:xfrm>
              <a:off x="4503702" y="747404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8">
              <a:extLst>
                <a:ext uri="{FF2B5EF4-FFF2-40B4-BE49-F238E27FC236}">
                  <a16:creationId xmlns:a16="http://schemas.microsoft.com/office/drawing/2014/main" xmlns="" id="{3CFD04FC-8F67-4816-B7AB-19A4D3C1BF61}"/>
                </a:ext>
              </a:extLst>
            </p:cNvPr>
            <p:cNvSpPr/>
            <p:nvPr/>
          </p:nvSpPr>
          <p:spPr>
            <a:xfrm>
              <a:off x="5183767" y="747404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64C514F6-939F-48A9-A88E-17B129C6A9F5}"/>
                </a:ext>
              </a:extLst>
            </p:cNvPr>
            <p:cNvSpPr/>
            <p:nvPr/>
          </p:nvSpPr>
          <p:spPr>
            <a:xfrm>
              <a:off x="5255209" y="600061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xmlns="" id="{B27EFAF4-7A4B-4BC7-AF9C-7E7EDBFE037B}"/>
                </a:ext>
              </a:extLst>
            </p:cNvPr>
            <p:cNvSpPr/>
            <p:nvPr/>
          </p:nvSpPr>
          <p:spPr>
            <a:xfrm>
              <a:off x="4483858" y="431375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xmlns="" id="{CA9F7D53-F514-41E2-BC15-4DF49F1E3997}"/>
                </a:ext>
              </a:extLst>
            </p:cNvPr>
            <p:cNvSpPr txBox="1"/>
            <p:nvPr/>
          </p:nvSpPr>
          <p:spPr>
            <a:xfrm flipH="1">
              <a:off x="4412257" y="438962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28 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xmlns="" id="{0322D3EC-843A-4EB8-8177-AC3E8D01482B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747095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e 141">
            <a:extLst>
              <a:ext uri="{FF2B5EF4-FFF2-40B4-BE49-F238E27FC236}">
                <a16:creationId xmlns:a16="http://schemas.microsoft.com/office/drawing/2014/main" xmlns="" id="{88817422-70AB-48B0-9B71-D9731F41D309}"/>
              </a:ext>
            </a:extLst>
          </p:cNvPr>
          <p:cNvGrpSpPr/>
          <p:nvPr/>
        </p:nvGrpSpPr>
        <p:grpSpPr>
          <a:xfrm>
            <a:off x="455852" y="3423581"/>
            <a:ext cx="1983145" cy="3059999"/>
            <a:chOff x="455852" y="3423581"/>
            <a:chExt cx="1983145" cy="3059999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xmlns="" id="{BE2DBEC1-D9DB-432A-82D7-9AD074EDF9C5}"/>
                </a:ext>
              </a:extLst>
            </p:cNvPr>
            <p:cNvSpPr/>
            <p:nvPr/>
          </p:nvSpPr>
          <p:spPr>
            <a:xfrm>
              <a:off x="45899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8" name="Ellipse 147">
              <a:extLst>
                <a:ext uri="{FF2B5EF4-FFF2-40B4-BE49-F238E27FC236}">
                  <a16:creationId xmlns:a16="http://schemas.microsoft.com/office/drawing/2014/main" xmlns="" id="{4926FA5B-152A-4599-AC06-C92CF053F3AE}"/>
                </a:ext>
              </a:extLst>
            </p:cNvPr>
            <p:cNvSpPr/>
            <p:nvPr/>
          </p:nvSpPr>
          <p:spPr>
            <a:xfrm>
              <a:off x="1226837" y="3588689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xmlns="" id="{2315FB92-1DDF-4A8E-B2C5-5CB905B59BDE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>
              <a:off x="54729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Ellipse 28">
              <a:extLst>
                <a:ext uri="{FF2B5EF4-FFF2-40B4-BE49-F238E27FC236}">
                  <a16:creationId xmlns:a16="http://schemas.microsoft.com/office/drawing/2014/main" xmlns="" id="{62A2AEA8-7E31-4545-99A9-D530B7653F21}"/>
                </a:ext>
              </a:extLst>
            </p:cNvPr>
            <p:cNvSpPr/>
            <p:nvPr/>
          </p:nvSpPr>
          <p:spPr>
            <a:xfrm>
              <a:off x="122736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556215F5-E1FF-437C-909C-14AB46BBDC62}"/>
                </a:ext>
              </a:extLst>
            </p:cNvPr>
            <p:cNvSpPr/>
            <p:nvPr/>
          </p:nvSpPr>
          <p:spPr>
            <a:xfrm>
              <a:off x="1298804" y="363612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57" name="Rectangle : coins arrondis 56">
              <a:extLst>
                <a:ext uri="{FF2B5EF4-FFF2-40B4-BE49-F238E27FC236}">
                  <a16:creationId xmlns:a16="http://schemas.microsoft.com/office/drawing/2014/main" xmlns="" id="{9DD2C7F7-8EFB-47F1-9EF8-9C5F0E67BD45}"/>
                </a:ext>
              </a:extLst>
            </p:cNvPr>
            <p:cNvSpPr/>
            <p:nvPr/>
          </p:nvSpPr>
          <p:spPr>
            <a:xfrm>
              <a:off x="52745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xmlns="" id="{B37E5B99-58C3-408C-A6DD-0FFC8081CDD3}"/>
                </a:ext>
              </a:extLst>
            </p:cNvPr>
            <p:cNvSpPr txBox="1"/>
            <p:nvPr/>
          </p:nvSpPr>
          <p:spPr>
            <a:xfrm flipH="1">
              <a:off x="45585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33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xmlns="" id="{16A5586A-53A3-4F9B-8AA4-149ED63BF1BF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xmlns="" id="{3B854D30-80B4-4170-B750-95F1E507667C}"/>
              </a:ext>
            </a:extLst>
          </p:cNvPr>
          <p:cNvGrpSpPr/>
          <p:nvPr/>
        </p:nvGrpSpPr>
        <p:grpSpPr>
          <a:xfrm>
            <a:off x="639683" y="3423581"/>
            <a:ext cx="3779371" cy="3059999"/>
            <a:chOff x="639683" y="3423581"/>
            <a:chExt cx="3779371" cy="3059999"/>
          </a:xfrm>
        </p:grpSpPr>
        <p:sp>
          <p:nvSpPr>
            <p:cNvPr id="67" name="Rectangle : coins arrondis 66">
              <a:extLst>
                <a:ext uri="{FF2B5EF4-FFF2-40B4-BE49-F238E27FC236}">
                  <a16:creationId xmlns:a16="http://schemas.microsoft.com/office/drawing/2014/main" xmlns="" id="{2A8E18FD-6F5C-4689-BC46-2963B3ADB205}"/>
                </a:ext>
              </a:extLst>
            </p:cNvPr>
            <p:cNvSpPr/>
            <p:nvPr/>
          </p:nvSpPr>
          <p:spPr>
            <a:xfrm>
              <a:off x="2439054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49" name="Ellipse 148">
              <a:extLst>
                <a:ext uri="{FF2B5EF4-FFF2-40B4-BE49-F238E27FC236}">
                  <a16:creationId xmlns:a16="http://schemas.microsoft.com/office/drawing/2014/main" xmlns="" id="{A7CBDCFE-0634-4633-8120-AB2DCDDBC418}"/>
                </a:ext>
              </a:extLst>
            </p:cNvPr>
            <p:cNvSpPr/>
            <p:nvPr/>
          </p:nvSpPr>
          <p:spPr>
            <a:xfrm>
              <a:off x="3205561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xmlns="" id="{16F8F542-0A4C-42F8-9100-5313C2704C66}"/>
                </a:ext>
              </a:extLst>
            </p:cNvPr>
            <p:cNvCxnSpPr>
              <a:cxnSpLocks/>
              <a:endCxn id="71" idx="2"/>
            </p:cNvCxnSpPr>
            <p:nvPr/>
          </p:nvCxnSpPr>
          <p:spPr>
            <a:xfrm>
              <a:off x="2527354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28">
              <a:extLst>
                <a:ext uri="{FF2B5EF4-FFF2-40B4-BE49-F238E27FC236}">
                  <a16:creationId xmlns:a16="http://schemas.microsoft.com/office/drawing/2014/main" xmlns="" id="{932CC253-58E4-4260-8DB7-5FC053AC6BDD}"/>
                </a:ext>
              </a:extLst>
            </p:cNvPr>
            <p:cNvSpPr/>
            <p:nvPr/>
          </p:nvSpPr>
          <p:spPr>
            <a:xfrm>
              <a:off x="3207419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xmlns="" id="{4FC44738-9BF8-4E3B-9554-088227ABC3A9}"/>
                </a:ext>
              </a:extLst>
            </p:cNvPr>
            <p:cNvSpPr/>
            <p:nvPr/>
          </p:nvSpPr>
          <p:spPr>
            <a:xfrm>
              <a:off x="3278861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73" name="Rectangle : coins arrondis 72">
              <a:extLst>
                <a:ext uri="{FF2B5EF4-FFF2-40B4-BE49-F238E27FC236}">
                  <a16:creationId xmlns:a16="http://schemas.microsoft.com/office/drawing/2014/main" xmlns="" id="{4326B42E-5FF3-4605-8DEF-975EA0EEAD4E}"/>
                </a:ext>
              </a:extLst>
            </p:cNvPr>
            <p:cNvSpPr/>
            <p:nvPr/>
          </p:nvSpPr>
          <p:spPr>
            <a:xfrm>
              <a:off x="2507510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xmlns="" id="{1C9C2874-C310-4991-8FE5-919DF25B23B5}"/>
                </a:ext>
              </a:extLst>
            </p:cNvPr>
            <p:cNvSpPr txBox="1"/>
            <p:nvPr/>
          </p:nvSpPr>
          <p:spPr>
            <a:xfrm flipH="1">
              <a:off x="2435909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32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xmlns="" id="{AD4D1D0B-D9FB-44E6-A856-7646879248F5}"/>
                </a:ext>
              </a:extLst>
            </p:cNvPr>
            <p:cNvCxnSpPr>
              <a:cxnSpLocks/>
            </p:cNvCxnSpPr>
            <p:nvPr/>
          </p:nvCxnSpPr>
          <p:spPr>
            <a:xfrm>
              <a:off x="3644403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xmlns="" id="{B078AE09-69A3-4BC8-81C3-B8F841EC6625}"/>
                </a:ext>
              </a:extLst>
            </p:cNvPr>
            <p:cNvSpPr txBox="1"/>
            <p:nvPr/>
          </p:nvSpPr>
          <p:spPr>
            <a:xfrm>
              <a:off x="639683" y="4463015"/>
              <a:ext cx="168770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Activation pour distributeurs à action directe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Centrage par ressort</a:t>
              </a:r>
            </a:p>
          </p:txBody>
        </p:sp>
      </p:grpSp>
      <p:grpSp>
        <p:nvGrpSpPr>
          <p:cNvPr id="130" name="Groupe 129">
            <a:extLst>
              <a:ext uri="{FF2B5EF4-FFF2-40B4-BE49-F238E27FC236}">
                <a16:creationId xmlns:a16="http://schemas.microsoft.com/office/drawing/2014/main" xmlns="" id="{D31DCC02-1813-43F1-A3AF-C0967D24D10A}"/>
              </a:ext>
            </a:extLst>
          </p:cNvPr>
          <p:cNvGrpSpPr/>
          <p:nvPr/>
        </p:nvGrpSpPr>
        <p:grpSpPr>
          <a:xfrm>
            <a:off x="4415432" y="3423581"/>
            <a:ext cx="1983145" cy="3059999"/>
            <a:chOff x="4415432" y="3423581"/>
            <a:chExt cx="1983145" cy="3059999"/>
          </a:xfrm>
        </p:grpSpPr>
        <p:sp>
          <p:nvSpPr>
            <p:cNvPr id="83" name="Rectangle : coins arrondis 82">
              <a:extLst>
                <a:ext uri="{FF2B5EF4-FFF2-40B4-BE49-F238E27FC236}">
                  <a16:creationId xmlns:a16="http://schemas.microsoft.com/office/drawing/2014/main" xmlns="" id="{8C58262D-F398-4B7C-98F2-04365BEB3485}"/>
                </a:ext>
              </a:extLst>
            </p:cNvPr>
            <p:cNvSpPr/>
            <p:nvPr/>
          </p:nvSpPr>
          <p:spPr>
            <a:xfrm>
              <a:off x="4418577" y="342358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xmlns="" id="{F4D2D8A1-BE25-4B7A-826E-5CCD3C84BAAB}"/>
                </a:ext>
              </a:extLst>
            </p:cNvPr>
            <p:cNvSpPr/>
            <p:nvPr/>
          </p:nvSpPr>
          <p:spPr>
            <a:xfrm>
              <a:off x="5181346" y="3583582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xmlns="" id="{14BD3AB9-EAD8-495C-B9C8-B23F21430575}"/>
                </a:ext>
              </a:extLst>
            </p:cNvPr>
            <p:cNvCxnSpPr>
              <a:cxnSpLocks/>
              <a:endCxn id="87" idx="2"/>
            </p:cNvCxnSpPr>
            <p:nvPr/>
          </p:nvCxnSpPr>
          <p:spPr>
            <a:xfrm>
              <a:off x="4506877" y="380798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Ellipse 28">
              <a:extLst>
                <a:ext uri="{FF2B5EF4-FFF2-40B4-BE49-F238E27FC236}">
                  <a16:creationId xmlns:a16="http://schemas.microsoft.com/office/drawing/2014/main" xmlns="" id="{92F79B77-538E-4536-941C-3090C8E781E1}"/>
                </a:ext>
              </a:extLst>
            </p:cNvPr>
            <p:cNvSpPr/>
            <p:nvPr/>
          </p:nvSpPr>
          <p:spPr>
            <a:xfrm>
              <a:off x="5186942" y="380798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33FDE62D-77B3-4D4E-87C2-4ABD1100F5C6}"/>
                </a:ext>
              </a:extLst>
            </p:cNvPr>
            <p:cNvSpPr/>
            <p:nvPr/>
          </p:nvSpPr>
          <p:spPr>
            <a:xfrm>
              <a:off x="5258384" y="366064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89" name="Rectangle : coins arrondis 88">
              <a:extLst>
                <a:ext uri="{FF2B5EF4-FFF2-40B4-BE49-F238E27FC236}">
                  <a16:creationId xmlns:a16="http://schemas.microsoft.com/office/drawing/2014/main" xmlns="" id="{27B1ABF4-41AE-4C16-9D7A-E67A2B612A25}"/>
                </a:ext>
              </a:extLst>
            </p:cNvPr>
            <p:cNvSpPr/>
            <p:nvPr/>
          </p:nvSpPr>
          <p:spPr>
            <a:xfrm>
              <a:off x="4487033" y="349195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xmlns="" id="{E355BBEF-3366-4D96-A04F-3FCD86345C87}"/>
                </a:ext>
              </a:extLst>
            </p:cNvPr>
            <p:cNvSpPr txBox="1"/>
            <p:nvPr/>
          </p:nvSpPr>
          <p:spPr>
            <a:xfrm flipH="1">
              <a:off x="4415432" y="349954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31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xmlns="" id="{9E531EE6-4540-4AC5-891C-24A34824B7A2}"/>
                </a:ext>
              </a:extLst>
            </p:cNvPr>
            <p:cNvCxnSpPr>
              <a:cxnSpLocks/>
            </p:cNvCxnSpPr>
            <p:nvPr/>
          </p:nvCxnSpPr>
          <p:spPr>
            <a:xfrm>
              <a:off x="5623926" y="380767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xmlns="" id="{88F00345-4AE3-4423-B8DA-8FB8348EBB60}"/>
                </a:ext>
              </a:extLst>
            </p:cNvPr>
            <p:cNvSpPr txBox="1"/>
            <p:nvPr/>
          </p:nvSpPr>
          <p:spPr>
            <a:xfrm>
              <a:off x="4558407" y="4400093"/>
              <a:ext cx="16877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Raccord à fermeture rapide</a:t>
              </a:r>
            </a:p>
          </p:txBody>
        </p:sp>
      </p:grpSp>
      <p:grpSp>
        <p:nvGrpSpPr>
          <p:cNvPr id="98" name="Groupe 97">
            <a:extLst>
              <a:ext uri="{FF2B5EF4-FFF2-40B4-BE49-F238E27FC236}">
                <a16:creationId xmlns:a16="http://schemas.microsoft.com/office/drawing/2014/main" xmlns="" id="{1085D834-BB02-4143-B370-96B79DA2171A}"/>
              </a:ext>
            </a:extLst>
          </p:cNvPr>
          <p:cNvGrpSpPr/>
          <p:nvPr/>
        </p:nvGrpSpPr>
        <p:grpSpPr>
          <a:xfrm>
            <a:off x="2433970" y="4433935"/>
            <a:ext cx="1983145" cy="5079985"/>
            <a:chOff x="2433706" y="4463015"/>
            <a:chExt cx="1983145" cy="5079985"/>
          </a:xfrm>
        </p:grpSpPr>
        <p:sp>
          <p:nvSpPr>
            <p:cNvPr id="115" name="Rectangle : coins arrondis 114">
              <a:extLst>
                <a:ext uri="{FF2B5EF4-FFF2-40B4-BE49-F238E27FC236}">
                  <a16:creationId xmlns:a16="http://schemas.microsoft.com/office/drawing/2014/main" xmlns="" id="{CDBDFE3F-8D58-4DA3-BE40-37474F12267C}"/>
                </a:ext>
              </a:extLst>
            </p:cNvPr>
            <p:cNvSpPr/>
            <p:nvPr/>
          </p:nvSpPr>
          <p:spPr>
            <a:xfrm>
              <a:off x="2436851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xmlns="" id="{4F37769D-9097-49F9-89C6-0947CEA4ECC5}"/>
                </a:ext>
              </a:extLst>
            </p:cNvPr>
            <p:cNvSpPr/>
            <p:nvPr/>
          </p:nvSpPr>
          <p:spPr>
            <a:xfrm>
              <a:off x="3205561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xmlns="" id="{5171421C-6E3D-43C5-B658-513C4FBCEBF1}"/>
                </a:ext>
              </a:extLst>
            </p:cNvPr>
            <p:cNvCxnSpPr>
              <a:cxnSpLocks/>
              <a:endCxn id="119" idx="2"/>
            </p:cNvCxnSpPr>
            <p:nvPr/>
          </p:nvCxnSpPr>
          <p:spPr>
            <a:xfrm>
              <a:off x="2525151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Ellipse 28">
              <a:extLst>
                <a:ext uri="{FF2B5EF4-FFF2-40B4-BE49-F238E27FC236}">
                  <a16:creationId xmlns:a16="http://schemas.microsoft.com/office/drawing/2014/main" xmlns="" id="{EF598155-2932-43D4-94A2-2EFB8576CE42}"/>
                </a:ext>
              </a:extLst>
            </p:cNvPr>
            <p:cNvSpPr/>
            <p:nvPr/>
          </p:nvSpPr>
          <p:spPr>
            <a:xfrm>
              <a:off x="3205216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CCCB81F7-05F1-4E10-9821-369CCE2DB3D0}"/>
                </a:ext>
              </a:extLst>
            </p:cNvPr>
            <p:cNvSpPr/>
            <p:nvPr/>
          </p:nvSpPr>
          <p:spPr>
            <a:xfrm>
              <a:off x="3276658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21" name="Rectangle : coins arrondis 120">
              <a:extLst>
                <a:ext uri="{FF2B5EF4-FFF2-40B4-BE49-F238E27FC236}">
                  <a16:creationId xmlns:a16="http://schemas.microsoft.com/office/drawing/2014/main" xmlns="" id="{DCE4D0F2-1B4F-4CDE-8BDD-86E78DEE2ECB}"/>
                </a:ext>
              </a:extLst>
            </p:cNvPr>
            <p:cNvSpPr/>
            <p:nvPr/>
          </p:nvSpPr>
          <p:spPr>
            <a:xfrm>
              <a:off x="2505307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xmlns="" id="{1A55A20B-77A2-4FE9-B0EF-99F51295269F}"/>
                </a:ext>
              </a:extLst>
            </p:cNvPr>
            <p:cNvSpPr txBox="1"/>
            <p:nvPr/>
          </p:nvSpPr>
          <p:spPr>
            <a:xfrm flipH="1">
              <a:off x="2433706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35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xmlns="" id="{A925DA8F-85BC-4EA2-B7CA-97533950AD38}"/>
                </a:ext>
              </a:extLst>
            </p:cNvPr>
            <p:cNvCxnSpPr>
              <a:cxnSpLocks/>
            </p:cNvCxnSpPr>
            <p:nvPr/>
          </p:nvCxnSpPr>
          <p:spPr>
            <a:xfrm>
              <a:off x="3642200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ZoneTexte 123">
              <a:extLst>
                <a:ext uri="{FF2B5EF4-FFF2-40B4-BE49-F238E27FC236}">
                  <a16:creationId xmlns:a16="http://schemas.microsoft.com/office/drawing/2014/main" xmlns="" id="{3B74236E-B2F5-42F6-9751-0E61E9262D41}"/>
                </a:ext>
              </a:extLst>
            </p:cNvPr>
            <p:cNvSpPr txBox="1"/>
            <p:nvPr/>
          </p:nvSpPr>
          <p:spPr>
            <a:xfrm>
              <a:off x="2660692" y="4463015"/>
              <a:ext cx="16877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Raccord rotatif</a:t>
              </a:r>
            </a:p>
          </p:txBody>
        </p:sp>
      </p:grpSp>
      <p:grpSp>
        <p:nvGrpSpPr>
          <p:cNvPr id="114" name="Groupe 113">
            <a:extLst>
              <a:ext uri="{FF2B5EF4-FFF2-40B4-BE49-F238E27FC236}">
                <a16:creationId xmlns:a16="http://schemas.microsoft.com/office/drawing/2014/main" xmlns="" id="{AD362446-5C5B-4D69-B616-F58C39FBE92A}"/>
              </a:ext>
            </a:extLst>
          </p:cNvPr>
          <p:cNvGrpSpPr/>
          <p:nvPr/>
        </p:nvGrpSpPr>
        <p:grpSpPr>
          <a:xfrm>
            <a:off x="2541548" y="6483001"/>
            <a:ext cx="3853854" cy="3059999"/>
            <a:chOff x="2541548" y="6483001"/>
            <a:chExt cx="3853854" cy="3059999"/>
          </a:xfrm>
        </p:grpSpPr>
        <p:sp>
          <p:nvSpPr>
            <p:cNvPr id="131" name="Rectangle : coins arrondis 130">
              <a:extLst>
                <a:ext uri="{FF2B5EF4-FFF2-40B4-BE49-F238E27FC236}">
                  <a16:creationId xmlns:a16="http://schemas.microsoft.com/office/drawing/2014/main" xmlns="" id="{95A264EC-4ABB-424D-8646-65E9C1064AE3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xmlns="" id="{BC712525-10F8-4E41-A12D-C7D411B041DF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xmlns="" id="{5F39C97F-6775-4956-8721-0FF97B62684F}"/>
                </a:ext>
              </a:extLst>
            </p:cNvPr>
            <p:cNvCxnSpPr>
              <a:cxnSpLocks/>
              <a:endCxn id="13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Ellipse 28">
              <a:extLst>
                <a:ext uri="{FF2B5EF4-FFF2-40B4-BE49-F238E27FC236}">
                  <a16:creationId xmlns:a16="http://schemas.microsoft.com/office/drawing/2014/main" xmlns="" id="{337F4B89-9BC3-43C4-A0FC-6B684797AA78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97DB42F1-2CC6-4E6C-8F30-A58F8C8F8DF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37" name="Rectangle : coins arrondis 136">
              <a:extLst>
                <a:ext uri="{FF2B5EF4-FFF2-40B4-BE49-F238E27FC236}">
                  <a16:creationId xmlns:a16="http://schemas.microsoft.com/office/drawing/2014/main" xmlns="" id="{BEF56912-9DE6-42B5-950C-413FA19AAD2B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xmlns="" id="{FC52C91D-FFCA-41C2-B299-BA9C5609F24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34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xmlns="" id="{A454AA53-E201-4A52-8970-06C4F53DD60A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ZoneTexte 139">
              <a:extLst>
                <a:ext uri="{FF2B5EF4-FFF2-40B4-BE49-F238E27FC236}">
                  <a16:creationId xmlns:a16="http://schemas.microsoft.com/office/drawing/2014/main" xmlns="" id="{89A3C6FB-C0D4-4AA4-9E33-7619BA5E67EE}"/>
                </a:ext>
              </a:extLst>
            </p:cNvPr>
            <p:cNvSpPr txBox="1"/>
            <p:nvPr/>
          </p:nvSpPr>
          <p:spPr>
            <a:xfrm>
              <a:off x="2541548" y="7297901"/>
              <a:ext cx="168770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Activation pour distributeurs à action directe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Activation électromagnétique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EX : Deux côtés avec centrage par ressort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xmlns="" id="{0DE96653-AF8A-44D6-A492-5C51177974FC}"/>
              </a:ext>
            </a:extLst>
          </p:cNvPr>
          <p:cNvGrpSpPr/>
          <p:nvPr/>
        </p:nvGrpSpPr>
        <p:grpSpPr>
          <a:xfrm>
            <a:off x="455852" y="6483001"/>
            <a:ext cx="1983145" cy="3059999"/>
            <a:chOff x="455852" y="6483001"/>
            <a:chExt cx="1983145" cy="3059999"/>
          </a:xfrm>
        </p:grpSpPr>
        <p:sp>
          <p:nvSpPr>
            <p:cNvPr id="99" name="Rectangle : coins arrondis 98">
              <a:extLst>
                <a:ext uri="{FF2B5EF4-FFF2-40B4-BE49-F238E27FC236}">
                  <a16:creationId xmlns:a16="http://schemas.microsoft.com/office/drawing/2014/main" xmlns="" id="{AA05F080-72C7-4054-8DA9-E3ED71958D1E}"/>
                </a:ext>
              </a:extLst>
            </p:cNvPr>
            <p:cNvSpPr/>
            <p:nvPr/>
          </p:nvSpPr>
          <p:spPr>
            <a:xfrm>
              <a:off x="458997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xmlns="" id="{6051F246-E590-4B78-9952-77916E1D8242}"/>
                </a:ext>
              </a:extLst>
            </p:cNvPr>
            <p:cNvSpPr/>
            <p:nvPr/>
          </p:nvSpPr>
          <p:spPr>
            <a:xfrm>
              <a:off x="1226837" y="6636914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xmlns="" id="{1743A3FA-B8DA-408D-B64D-1F0B2B9AF557}"/>
                </a:ext>
              </a:extLst>
            </p:cNvPr>
            <p:cNvCxnSpPr>
              <a:cxnSpLocks/>
              <a:endCxn id="103" idx="2"/>
            </p:cNvCxnSpPr>
            <p:nvPr/>
          </p:nvCxnSpPr>
          <p:spPr>
            <a:xfrm>
              <a:off x="547297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Ellipse 28">
              <a:extLst>
                <a:ext uri="{FF2B5EF4-FFF2-40B4-BE49-F238E27FC236}">
                  <a16:creationId xmlns:a16="http://schemas.microsoft.com/office/drawing/2014/main" xmlns="" id="{AD8F8A16-2979-4DBB-97D2-6F73E53406B5}"/>
                </a:ext>
              </a:extLst>
            </p:cNvPr>
            <p:cNvSpPr/>
            <p:nvPr/>
          </p:nvSpPr>
          <p:spPr>
            <a:xfrm>
              <a:off x="1227362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xmlns="" id="{B4F27532-EC85-42C8-B1EC-68F2BFCE5111}"/>
                </a:ext>
              </a:extLst>
            </p:cNvPr>
            <p:cNvSpPr/>
            <p:nvPr/>
          </p:nvSpPr>
          <p:spPr>
            <a:xfrm>
              <a:off x="1298804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05" name="Rectangle : coins arrondis 104">
              <a:extLst>
                <a:ext uri="{FF2B5EF4-FFF2-40B4-BE49-F238E27FC236}">
                  <a16:creationId xmlns:a16="http://schemas.microsoft.com/office/drawing/2014/main" xmlns="" id="{8A7134F8-8E39-4A25-9C99-9931C86B94C9}"/>
                </a:ext>
              </a:extLst>
            </p:cNvPr>
            <p:cNvSpPr/>
            <p:nvPr/>
          </p:nvSpPr>
          <p:spPr>
            <a:xfrm>
              <a:off x="527453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ZoneTexte 105">
              <a:extLst>
                <a:ext uri="{FF2B5EF4-FFF2-40B4-BE49-F238E27FC236}">
                  <a16:creationId xmlns:a16="http://schemas.microsoft.com/office/drawing/2014/main" xmlns="" id="{440FD4E0-21B1-483A-ABC9-66F7B246E304}"/>
                </a:ext>
              </a:extLst>
            </p:cNvPr>
            <p:cNvSpPr txBox="1"/>
            <p:nvPr/>
          </p:nvSpPr>
          <p:spPr>
            <a:xfrm flipH="1">
              <a:off x="455852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36</a:t>
              </a:r>
              <a:endParaRPr lang="fr-FR" sz="14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xmlns="" id="{D7FCFEA2-481C-4799-8B3F-8FA18C7B6106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46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xmlns="" id="{EBF26187-94C8-458D-A8D0-289473C814B1}"/>
                </a:ext>
              </a:extLst>
            </p:cNvPr>
            <p:cNvSpPr txBox="1"/>
            <p:nvPr/>
          </p:nvSpPr>
          <p:spPr>
            <a:xfrm>
              <a:off x="621719" y="7405623"/>
              <a:ext cx="168770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Activation pour distributeurs à action directe</a:t>
              </a:r>
            </a:p>
            <a:p>
              <a:pPr algn="ctr"/>
              <a:endParaRPr lang="fr-FR" sz="1400" b="1" dirty="0">
                <a:solidFill>
                  <a:srgbClr val="7030A0"/>
                </a:solidFill>
              </a:endParaRPr>
            </a:p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Activation hydraulique</a:t>
              </a:r>
            </a:p>
          </p:txBody>
        </p:sp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6B43BD99-A1DF-4126-AF07-9DA1FBC75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1" y="739595"/>
            <a:ext cx="1816198" cy="1516940"/>
          </a:xfrm>
          <a:prstGeom prst="rect">
            <a:avLst/>
          </a:prstGeom>
        </p:spPr>
      </p:pic>
      <p:sp>
        <p:nvSpPr>
          <p:cNvPr id="183" name="ZoneTexte 182">
            <a:extLst>
              <a:ext uri="{FF2B5EF4-FFF2-40B4-BE49-F238E27FC236}">
                <a16:creationId xmlns:a16="http://schemas.microsoft.com/office/drawing/2014/main" xmlns="" id="{4D5638A2-D3B7-47C6-BE29-C82573BCB8E6}"/>
              </a:ext>
            </a:extLst>
          </p:cNvPr>
          <p:cNvSpPr txBox="1"/>
          <p:nvPr/>
        </p:nvSpPr>
        <p:spPr>
          <a:xfrm>
            <a:off x="4543625" y="1163696"/>
            <a:ext cx="16877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b="1" dirty="0">
                <a:solidFill>
                  <a:srgbClr val="7030A0"/>
                </a:solidFill>
              </a:rPr>
              <a:t>Raccord de conduites</a:t>
            </a:r>
            <a:endParaRPr lang="fr-FR" sz="1400" b="1" dirty="0">
              <a:solidFill>
                <a:srgbClr val="7030A0"/>
              </a:solidFill>
            </a:endParaRPr>
          </a:p>
        </p:txBody>
      </p:sp>
      <p:grpSp>
        <p:nvGrpSpPr>
          <p:cNvPr id="189" name="Groupe 188">
            <a:extLst>
              <a:ext uri="{FF2B5EF4-FFF2-40B4-BE49-F238E27FC236}">
                <a16:creationId xmlns:a16="http://schemas.microsoft.com/office/drawing/2014/main" xmlns="" id="{CF6FAE5A-8A37-4F4F-938D-470760BC4304}"/>
              </a:ext>
            </a:extLst>
          </p:cNvPr>
          <p:cNvGrpSpPr/>
          <p:nvPr/>
        </p:nvGrpSpPr>
        <p:grpSpPr>
          <a:xfrm>
            <a:off x="459454" y="349446"/>
            <a:ext cx="1983145" cy="3059999"/>
            <a:chOff x="4412257" y="6483001"/>
            <a:chExt cx="1983145" cy="3059999"/>
          </a:xfrm>
        </p:grpSpPr>
        <p:sp>
          <p:nvSpPr>
            <p:cNvPr id="190" name="Rectangle : coins arrondis 189">
              <a:extLst>
                <a:ext uri="{FF2B5EF4-FFF2-40B4-BE49-F238E27FC236}">
                  <a16:creationId xmlns:a16="http://schemas.microsoft.com/office/drawing/2014/main" xmlns="" id="{24B14044-B81E-445C-9AE2-3A16ABDB3B6A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2" name="Ellipse 191">
              <a:extLst>
                <a:ext uri="{FF2B5EF4-FFF2-40B4-BE49-F238E27FC236}">
                  <a16:creationId xmlns:a16="http://schemas.microsoft.com/office/drawing/2014/main" xmlns="" id="{12B26F5B-6E24-4D61-AEFF-47B81F70D396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xmlns="" id="{9DBF1BCA-F6E7-485E-A56C-F4A886A27DE7}"/>
                </a:ext>
              </a:extLst>
            </p:cNvPr>
            <p:cNvCxnSpPr>
              <a:cxnSpLocks/>
              <a:endCxn id="19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Ellipse 28">
              <a:extLst>
                <a:ext uri="{FF2B5EF4-FFF2-40B4-BE49-F238E27FC236}">
                  <a16:creationId xmlns:a16="http://schemas.microsoft.com/office/drawing/2014/main" xmlns="" id="{C9985BEB-4B51-460D-92BA-629D58A5BE1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xmlns="" id="{0C5883F0-352C-4197-A5FE-A2155628AD92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197" name="Rectangle : coins arrondis 196">
              <a:extLst>
                <a:ext uri="{FF2B5EF4-FFF2-40B4-BE49-F238E27FC236}">
                  <a16:creationId xmlns:a16="http://schemas.microsoft.com/office/drawing/2014/main" xmlns="" id="{76F33184-B650-47FC-A85B-ED47BDE665FC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8" name="ZoneTexte 197">
              <a:extLst>
                <a:ext uri="{FF2B5EF4-FFF2-40B4-BE49-F238E27FC236}">
                  <a16:creationId xmlns:a16="http://schemas.microsoft.com/office/drawing/2014/main" xmlns="" id="{8C81BA61-C5AB-411A-8D82-60A07F0D9E4C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30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xmlns="" id="{D404486C-3B69-49F8-BF31-FD45B112D6E4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0" name="Groupe 219">
            <a:extLst>
              <a:ext uri="{FF2B5EF4-FFF2-40B4-BE49-F238E27FC236}">
                <a16:creationId xmlns:a16="http://schemas.microsoft.com/office/drawing/2014/main" xmlns="" id="{989CE8BF-DCDC-4EC5-9EF4-40C59DADF646}"/>
              </a:ext>
            </a:extLst>
          </p:cNvPr>
          <p:cNvGrpSpPr/>
          <p:nvPr/>
        </p:nvGrpSpPr>
        <p:grpSpPr>
          <a:xfrm>
            <a:off x="2439297" y="341857"/>
            <a:ext cx="1983145" cy="3059999"/>
            <a:chOff x="4412257" y="6483001"/>
            <a:chExt cx="1983145" cy="3059999"/>
          </a:xfrm>
        </p:grpSpPr>
        <p:sp>
          <p:nvSpPr>
            <p:cNvPr id="221" name="Rectangle : coins arrondis 220">
              <a:extLst>
                <a:ext uri="{FF2B5EF4-FFF2-40B4-BE49-F238E27FC236}">
                  <a16:creationId xmlns:a16="http://schemas.microsoft.com/office/drawing/2014/main" xmlns="" id="{FFA8DD76-5126-4A8F-BC61-FE543A267E72}"/>
                </a:ext>
              </a:extLst>
            </p:cNvPr>
            <p:cNvSpPr/>
            <p:nvPr/>
          </p:nvSpPr>
          <p:spPr>
            <a:xfrm>
              <a:off x="4415402" y="6483001"/>
              <a:ext cx="1980000" cy="3059999"/>
            </a:xfrm>
            <a:prstGeom prst="roundRect">
              <a:avLst>
                <a:gd name="adj" fmla="val 6958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2" name="Ellipse 221">
              <a:extLst>
                <a:ext uri="{FF2B5EF4-FFF2-40B4-BE49-F238E27FC236}">
                  <a16:creationId xmlns:a16="http://schemas.microsoft.com/office/drawing/2014/main" xmlns="" id="{DC98038F-764D-4FA2-AC6C-51108F6A9D2A}"/>
                </a:ext>
              </a:extLst>
            </p:cNvPr>
            <p:cNvSpPr/>
            <p:nvPr/>
          </p:nvSpPr>
          <p:spPr>
            <a:xfrm>
              <a:off x="5181346" y="6631807"/>
              <a:ext cx="442580" cy="442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xmlns="" id="{FAA50730-0CED-42AB-878C-3E8DE74FDB73}"/>
                </a:ext>
              </a:extLst>
            </p:cNvPr>
            <p:cNvCxnSpPr>
              <a:cxnSpLocks/>
              <a:endCxn id="225" idx="2"/>
            </p:cNvCxnSpPr>
            <p:nvPr/>
          </p:nvCxnSpPr>
          <p:spPr>
            <a:xfrm>
              <a:off x="4503702" y="6867406"/>
              <a:ext cx="680065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Ellipse 28">
              <a:extLst>
                <a:ext uri="{FF2B5EF4-FFF2-40B4-BE49-F238E27FC236}">
                  <a16:creationId xmlns:a16="http://schemas.microsoft.com/office/drawing/2014/main" xmlns="" id="{254F3CF9-C676-4ADD-9DE2-4C67EBA136F3}"/>
                </a:ext>
              </a:extLst>
            </p:cNvPr>
            <p:cNvSpPr/>
            <p:nvPr/>
          </p:nvSpPr>
          <p:spPr>
            <a:xfrm>
              <a:off x="5183767" y="6867406"/>
              <a:ext cx="436984" cy="213044"/>
            </a:xfrm>
            <a:custGeom>
              <a:avLst/>
              <a:gdLst>
                <a:gd name="connsiteX0" fmla="*/ 0 w 421329"/>
                <a:gd name="connsiteY0" fmla="*/ 210665 h 421329"/>
                <a:gd name="connsiteX1" fmla="*/ 210665 w 421329"/>
                <a:gd name="connsiteY1" fmla="*/ 0 h 421329"/>
                <a:gd name="connsiteX2" fmla="*/ 421330 w 421329"/>
                <a:gd name="connsiteY2" fmla="*/ 210665 h 421329"/>
                <a:gd name="connsiteX3" fmla="*/ 210665 w 421329"/>
                <a:gd name="connsiteY3" fmla="*/ 421330 h 421329"/>
                <a:gd name="connsiteX4" fmla="*/ 0 w 421329"/>
                <a:gd name="connsiteY4" fmla="*/ 210665 h 421329"/>
                <a:gd name="connsiteX0" fmla="*/ 421330 w 512770"/>
                <a:gd name="connsiteY0" fmla="*/ 210665 h 421330"/>
                <a:gd name="connsiteX1" fmla="*/ 210665 w 512770"/>
                <a:gd name="connsiteY1" fmla="*/ 421330 h 421330"/>
                <a:gd name="connsiteX2" fmla="*/ 0 w 512770"/>
                <a:gd name="connsiteY2" fmla="*/ 210665 h 421330"/>
                <a:gd name="connsiteX3" fmla="*/ 210665 w 512770"/>
                <a:gd name="connsiteY3" fmla="*/ 0 h 421330"/>
                <a:gd name="connsiteX4" fmla="*/ 512770 w 512770"/>
                <a:gd name="connsiteY4" fmla="*/ 302105 h 421330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512770"/>
                <a:gd name="connsiteY0" fmla="*/ 212088 h 422753"/>
                <a:gd name="connsiteX1" fmla="*/ 210665 w 512770"/>
                <a:gd name="connsiteY1" fmla="*/ 422753 h 422753"/>
                <a:gd name="connsiteX2" fmla="*/ 0 w 512770"/>
                <a:gd name="connsiteY2" fmla="*/ 212088 h 422753"/>
                <a:gd name="connsiteX3" fmla="*/ 210665 w 512770"/>
                <a:gd name="connsiteY3" fmla="*/ 1423 h 422753"/>
                <a:gd name="connsiteX4" fmla="*/ 512770 w 512770"/>
                <a:gd name="connsiteY4" fmla="*/ 303528 h 422753"/>
                <a:gd name="connsiteX0" fmla="*/ 421330 w 421330"/>
                <a:gd name="connsiteY0" fmla="*/ 212088 h 422753"/>
                <a:gd name="connsiteX1" fmla="*/ 210665 w 421330"/>
                <a:gd name="connsiteY1" fmla="*/ 422753 h 422753"/>
                <a:gd name="connsiteX2" fmla="*/ 0 w 421330"/>
                <a:gd name="connsiteY2" fmla="*/ 212088 h 422753"/>
                <a:gd name="connsiteX3" fmla="*/ 210665 w 421330"/>
                <a:gd name="connsiteY3" fmla="*/ 1423 h 422753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  <a:gd name="connsiteX0" fmla="*/ 421330 w 421330"/>
                <a:gd name="connsiteY0" fmla="*/ 0 h 210665"/>
                <a:gd name="connsiteX1" fmla="*/ 210665 w 421330"/>
                <a:gd name="connsiteY1" fmla="*/ 210665 h 210665"/>
                <a:gd name="connsiteX2" fmla="*/ 0 w 421330"/>
                <a:gd name="connsiteY2" fmla="*/ 0 h 2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330" h="210665">
                  <a:moveTo>
                    <a:pt x="421330" y="0"/>
                  </a:moveTo>
                  <a:cubicBezTo>
                    <a:pt x="421330" y="116347"/>
                    <a:pt x="326130" y="210665"/>
                    <a:pt x="210665" y="210665"/>
                  </a:cubicBezTo>
                  <a:cubicBezTo>
                    <a:pt x="95200" y="210665"/>
                    <a:pt x="0" y="116347"/>
                    <a:pt x="0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xmlns="" id="{1EB473EA-D72A-47FA-8C2A-00F0D2A29C75}"/>
                </a:ext>
              </a:extLst>
            </p:cNvPr>
            <p:cNvSpPr/>
            <p:nvPr/>
          </p:nvSpPr>
          <p:spPr>
            <a:xfrm>
              <a:off x="5255209" y="672006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dirty="0">
                <a:solidFill>
                  <a:srgbClr val="7030A0"/>
                </a:solidFill>
              </a:endParaRPr>
            </a:p>
          </p:txBody>
        </p:sp>
        <p:sp>
          <p:nvSpPr>
            <p:cNvPr id="227" name="Rectangle : coins arrondis 226">
              <a:extLst>
                <a:ext uri="{FF2B5EF4-FFF2-40B4-BE49-F238E27FC236}">
                  <a16:creationId xmlns:a16="http://schemas.microsoft.com/office/drawing/2014/main" xmlns="" id="{7B7A73C3-3839-4B63-9260-9628DD1F9CA6}"/>
                </a:ext>
              </a:extLst>
            </p:cNvPr>
            <p:cNvSpPr/>
            <p:nvPr/>
          </p:nvSpPr>
          <p:spPr>
            <a:xfrm>
              <a:off x="4483858" y="6551377"/>
              <a:ext cx="1843088" cy="2923245"/>
            </a:xfrm>
            <a:prstGeom prst="roundRect">
              <a:avLst>
                <a:gd name="adj" fmla="val 4876"/>
              </a:avLst>
            </a:prstGeom>
            <a:noFill/>
            <a:ln w="28575" cmpd="dbl">
              <a:solidFill>
                <a:srgbClr val="7030A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8" name="ZoneTexte 227">
              <a:extLst>
                <a:ext uri="{FF2B5EF4-FFF2-40B4-BE49-F238E27FC236}">
                  <a16:creationId xmlns:a16="http://schemas.microsoft.com/office/drawing/2014/main" xmlns="" id="{6D33156C-47BD-42BF-A543-1BB248F33DB8}"/>
                </a:ext>
              </a:extLst>
            </p:cNvPr>
            <p:cNvSpPr txBox="1"/>
            <p:nvPr/>
          </p:nvSpPr>
          <p:spPr>
            <a:xfrm flipH="1">
              <a:off x="4412257" y="6558964"/>
              <a:ext cx="1980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7030A0"/>
                  </a:solidFill>
                </a:rPr>
                <a:t>REPONSE QUESTION   29</a:t>
              </a:r>
              <a:r>
                <a:rPr lang="fr-FR" sz="1400" b="1" dirty="0">
                  <a:solidFill>
                    <a:srgbClr val="0070C0"/>
                  </a:solidFill>
                </a:rPr>
                <a:t> </a:t>
              </a:r>
            </a:p>
          </p:txBody>
        </p: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xmlns="" id="{B6B9B15C-7954-4A93-BED0-DF69B4FDE126}"/>
                </a:ext>
              </a:extLst>
            </p:cNvPr>
            <p:cNvCxnSpPr>
              <a:cxnSpLocks/>
            </p:cNvCxnSpPr>
            <p:nvPr/>
          </p:nvCxnSpPr>
          <p:spPr>
            <a:xfrm>
              <a:off x="5620751" y="6867097"/>
              <a:ext cx="689123" cy="0"/>
            </a:xfrm>
            <a:prstGeom prst="line">
              <a:avLst/>
            </a:prstGeom>
            <a:ln w="12700" cap="sq" cmpd="sng">
              <a:solidFill>
                <a:srgbClr val="7030A0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xmlns="" id="{24F0B125-E107-4F30-AB40-5ABCC07C4CEE}"/>
              </a:ext>
            </a:extLst>
          </p:cNvPr>
          <p:cNvSpPr txBox="1"/>
          <p:nvPr/>
        </p:nvSpPr>
        <p:spPr>
          <a:xfrm>
            <a:off x="2570822" y="1394191"/>
            <a:ext cx="16877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Conduites croisées sans raccord</a:t>
            </a:r>
          </a:p>
        </p:txBody>
      </p:sp>
      <p:sp>
        <p:nvSpPr>
          <p:cNvPr id="158" name="ZoneTexte 157">
            <a:extLst>
              <a:ext uri="{FF2B5EF4-FFF2-40B4-BE49-F238E27FC236}">
                <a16:creationId xmlns:a16="http://schemas.microsoft.com/office/drawing/2014/main" xmlns="" id="{9707FC24-9569-45C5-A081-6E44F8AF8641}"/>
              </a:ext>
            </a:extLst>
          </p:cNvPr>
          <p:cNvSpPr txBox="1"/>
          <p:nvPr/>
        </p:nvSpPr>
        <p:spPr>
          <a:xfrm>
            <a:off x="621719" y="1394750"/>
            <a:ext cx="16877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Aération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xmlns="" id="{978C77D4-806E-426A-92BD-B2FC2FEB656E}"/>
              </a:ext>
            </a:extLst>
          </p:cNvPr>
          <p:cNvSpPr txBox="1"/>
          <p:nvPr/>
        </p:nvSpPr>
        <p:spPr>
          <a:xfrm>
            <a:off x="4558407" y="7259135"/>
            <a:ext cx="17514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7030A0"/>
                </a:solidFill>
              </a:rPr>
              <a:t>Activation pour distributeurs à action directe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Activation électromagnétique</a:t>
            </a:r>
          </a:p>
          <a:p>
            <a:pPr algn="ctr"/>
            <a:endParaRPr lang="fr-FR" sz="1400" b="1" dirty="0">
              <a:solidFill>
                <a:srgbClr val="7030A0"/>
              </a:solidFill>
            </a:endParaRPr>
          </a:p>
          <a:p>
            <a:pPr algn="ctr"/>
            <a:r>
              <a:rPr lang="fr-FR" sz="1400" b="1" dirty="0">
                <a:solidFill>
                  <a:srgbClr val="7030A0"/>
                </a:solidFill>
              </a:rPr>
              <a:t>EX : Un côté avec rappel par ressort</a:t>
            </a:r>
          </a:p>
        </p:txBody>
      </p:sp>
    </p:spTree>
    <p:extLst>
      <p:ext uri="{BB962C8B-B14F-4D97-AF65-F5344CB8AC3E}">
        <p14:creationId xmlns:p14="http://schemas.microsoft.com/office/powerpoint/2010/main" val="83050990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3948</TotalTime>
  <Words>1493</Words>
  <Application>Microsoft Office PowerPoint</Application>
  <PresentationFormat>Format A4 (210 x 297 mm)</PresentationFormat>
  <Paragraphs>360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8" baseType="lpstr">
      <vt:lpstr>Arial</vt:lpstr>
      <vt:lpstr>Calibri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patrice.nadam@ac-creteil.fr</dc:creator>
  <cp:lastModifiedBy>GOURET Hélène</cp:lastModifiedBy>
  <cp:revision>191</cp:revision>
  <cp:lastPrinted>2021-12-13T14:24:55Z</cp:lastPrinted>
  <dcterms:created xsi:type="dcterms:W3CDTF">2019-07-02T06:04:58Z</dcterms:created>
  <dcterms:modified xsi:type="dcterms:W3CDTF">2022-02-07T14:02:08Z</dcterms:modified>
</cp:coreProperties>
</file>